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D11B05-E507-4C79-8EAA-F60F8211B6E2}" type="datetimeFigureOut">
              <a:rPr lang="en-US" smtClean="0"/>
              <a:t>10/1/2019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A0C413-CCCB-4421-A702-E2642E7CEB27}" type="slidenum">
              <a:rPr lang="en-US" smtClean="0"/>
              <a:t>‹#›</a:t>
            </a:fld>
            <a:endParaRPr lang="en-US"/>
          </a:p>
        </p:txBody>
      </p:sp>
    </p:spTree>
    <p:extLst>
      <p:ext uri="{BB962C8B-B14F-4D97-AF65-F5344CB8AC3E}">
        <p14:creationId xmlns:p14="http://schemas.microsoft.com/office/powerpoint/2010/main" val="2121864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r>
              <a:rPr lang="en-US" dirty="0"/>
              <a:t>Now that I have introduced</a:t>
            </a:r>
            <a:r>
              <a:rPr lang="en-US" baseline="0" dirty="0"/>
              <a:t> Springer Nature to you, let us now move on to our f</a:t>
            </a:r>
            <a:r>
              <a:rPr lang="en-US" dirty="0"/>
              <a:t>irst</a:t>
            </a:r>
            <a:r>
              <a:rPr lang="en-US" baseline="0" dirty="0"/>
              <a:t> section of the author workshop. In this section, we will discuss how to clearly and logically organize all of your ideas for your reader. Please remember, your ideas are complex. What makes you an effective communicator is clearly explaining complex ideas to your reader.</a:t>
            </a:r>
            <a:endParaRPr lang="en-US" dirty="0"/>
          </a:p>
        </p:txBody>
      </p:sp>
      <p:sp>
        <p:nvSpPr>
          <p:cNvPr id="4" name="Slide Number Placeholder 3"/>
          <p:cNvSpPr>
            <a:spLocks noGrp="1"/>
          </p:cNvSpPr>
          <p:nvPr>
            <p:ph type="sldNum" sz="quarter" idx="10"/>
          </p:nvPr>
        </p:nvSpPr>
        <p:spPr/>
        <p:txBody>
          <a:bodyPr/>
          <a:lstStyle/>
          <a:p>
            <a:fld id="{8731FDDB-74AF-466F-B92E-1346EC410FDE}" type="slidenum">
              <a:rPr lang="en-GB" smtClean="0"/>
              <a:t>1</a:t>
            </a:fld>
            <a:endParaRPr lang="en-GB"/>
          </a:p>
        </p:txBody>
      </p:sp>
    </p:spTree>
    <p:extLst>
      <p:ext uri="{BB962C8B-B14F-4D97-AF65-F5344CB8AC3E}">
        <p14:creationId xmlns:p14="http://schemas.microsoft.com/office/powerpoint/2010/main" val="4910674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Now,</a:t>
            </a:r>
            <a:r>
              <a:rPr lang="en-US" baseline="0" dirty="0"/>
              <a:t> before your readers will have a chance to read your paper, you need to get their attention first.</a:t>
            </a:r>
          </a:p>
          <a:p>
            <a:endParaRPr lang="en-US" baseline="0" dirty="0"/>
          </a:p>
          <a:p>
            <a:r>
              <a:rPr lang="en-US" baseline="0" dirty="0"/>
              <a:t>And you will do that with your title. This is what people will first see when looking for articles to read. Because of this, there are some important points to keep in mind about w</a:t>
            </a:r>
            <a:r>
              <a:rPr lang="en-US" dirty="0"/>
              <a:t>hat you</a:t>
            </a:r>
            <a:r>
              <a:rPr lang="en-US" baseline="0" dirty="0"/>
              <a:t> should and should not include. </a:t>
            </a:r>
          </a:p>
          <a:p>
            <a:endParaRPr lang="en-US" baseline="0" dirty="0"/>
          </a:p>
          <a:p>
            <a:pPr marL="171450" indent="-171450">
              <a:buFont typeface="Arial" panose="020B0604020202020204" pitchFamily="34" charset="0"/>
              <a:buChar char="•"/>
            </a:pPr>
            <a:r>
              <a:rPr lang="en-US" baseline="0" dirty="0"/>
              <a:t>Your title should clearly state what is most important about your study, that is what your readers are looking for.</a:t>
            </a:r>
          </a:p>
          <a:p>
            <a:pPr marL="171450" indent="-171450">
              <a:buFont typeface="Arial" panose="020B0604020202020204" pitchFamily="34" charset="0"/>
              <a:buChar char="•"/>
            </a:pPr>
            <a:r>
              <a:rPr lang="en-US" baseline="0" dirty="0"/>
              <a:t>Your title will also be used in indexing by databases online, so be sure to include 1 or 2 keywords to improve visibility.</a:t>
            </a:r>
          </a:p>
          <a:p>
            <a:pPr marL="171450" indent="-171450">
              <a:buFont typeface="Arial" panose="020B0604020202020204" pitchFamily="34" charset="0"/>
              <a:buChar char="•"/>
            </a:pPr>
            <a:r>
              <a:rPr lang="en-US" baseline="0" dirty="0"/>
              <a:t>Lastly, keep your title short. When people are quickly reading page after page of titles in these online databases, they may skip ones that are too long. Don’t let that happen to you!</a:t>
            </a:r>
          </a:p>
          <a:p>
            <a:endParaRPr lang="en-US" baseline="0" dirty="0"/>
          </a:p>
          <a:p>
            <a:r>
              <a:rPr lang="en-US" baseline="0" dirty="0"/>
              <a:t>Now, what should you avoid in your title?</a:t>
            </a:r>
          </a:p>
          <a:p>
            <a:pPr marL="171450" indent="-171450">
              <a:buFont typeface="Arial" panose="020B0604020202020204" pitchFamily="34" charset="0"/>
              <a:buChar char="•"/>
            </a:pPr>
            <a:r>
              <a:rPr lang="en-US" baseline="0" dirty="0"/>
              <a:t>First, avoid questions. These types of titles are not good because it is not what readers are looking for. They have questions—they want answers. The answer to their question is what is important (the key finding/conclusion) of your study. </a:t>
            </a:r>
          </a:p>
          <a:p>
            <a:pPr marL="171450" indent="-171450">
              <a:buFont typeface="Arial" panose="020B0604020202020204" pitchFamily="34" charset="0"/>
              <a:buChar char="•"/>
            </a:pPr>
            <a:r>
              <a:rPr lang="en-US" baseline="0" dirty="0"/>
              <a:t>Also avoid method-based titles (“An investigation of…”). Readers want to know what you found, not what you did. For both question- and method-based titles, readers need to read the abstract to find what they are looking for. That wastes their time.</a:t>
            </a:r>
          </a:p>
          <a:p>
            <a:pPr marL="171450" indent="-171450">
              <a:buFont typeface="Arial" panose="020B0604020202020204" pitchFamily="34" charset="0"/>
              <a:buChar char="•"/>
            </a:pPr>
            <a:r>
              <a:rPr lang="en-US" baseline="0" dirty="0"/>
              <a:t>Lastly, avoid abbreviations. If people outside of your immediate field are not familiar with the abbreviation, they will not understand your title. </a:t>
            </a:r>
          </a:p>
          <a:p>
            <a:endParaRPr lang="en-US" baseline="0" dirty="0"/>
          </a:p>
          <a:p>
            <a:r>
              <a:rPr lang="en-US" baseline="0" dirty="0"/>
              <a:t>Please ensure your title is a concise description of what is most important about your study.</a:t>
            </a:r>
          </a:p>
        </p:txBody>
      </p:sp>
      <p:sp>
        <p:nvSpPr>
          <p:cNvPr id="4" name="Slide Number Placeholder 3"/>
          <p:cNvSpPr>
            <a:spLocks noGrp="1"/>
          </p:cNvSpPr>
          <p:nvPr>
            <p:ph type="sldNum" sz="quarter" idx="10"/>
          </p:nvPr>
        </p:nvSpPr>
        <p:spPr/>
        <p:txBody>
          <a:bodyPr/>
          <a:lstStyle/>
          <a:p>
            <a:fld id="{8731FDDB-74AF-466F-B92E-1346EC410FDE}" type="slidenum">
              <a:rPr lang="en-GB" smtClean="0"/>
              <a:t>10</a:t>
            </a:fld>
            <a:endParaRPr lang="en-GB"/>
          </a:p>
        </p:txBody>
      </p:sp>
    </p:spTree>
    <p:extLst>
      <p:ext uri="{BB962C8B-B14F-4D97-AF65-F5344CB8AC3E}">
        <p14:creationId xmlns:p14="http://schemas.microsoft.com/office/powerpoint/2010/main" val="1916320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r>
              <a:rPr lang="en-US" dirty="0"/>
              <a:t>If you get the</a:t>
            </a:r>
            <a:r>
              <a:rPr lang="en-US" baseline="0" dirty="0"/>
              <a:t> attention of the reader, now you have to give them the best first impression of your paper with your abstract. If you do not, they will not bother to download and read it.</a:t>
            </a:r>
          </a:p>
          <a:p>
            <a:endParaRPr lang="en-US" baseline="0" dirty="0"/>
          </a:p>
          <a:p>
            <a:r>
              <a:rPr lang="en-US" baseline="0" dirty="0"/>
              <a:t>Your abstract will be the first time they can evaluate the importance of your aims, the significance of your results, and the relevance of your conclusions.</a:t>
            </a:r>
          </a:p>
          <a:p>
            <a:endParaRPr lang="en-US" baseline="0" dirty="0"/>
          </a:p>
          <a:p>
            <a:r>
              <a:rPr lang="en-US" baseline="0" dirty="0"/>
              <a:t>In addition, it is also the first time they can evaluate the clarity of your writing. If they see that you cannot clearly communicate these important aspects of your study in your abstract, they will assume—based on their first impression—that you cannot do so in the article either. And no one has time to read a poorly written paper. They will simply not download it to check.</a:t>
            </a:r>
            <a:endParaRPr lang="en-US" dirty="0"/>
          </a:p>
        </p:txBody>
      </p:sp>
      <p:sp>
        <p:nvSpPr>
          <p:cNvPr id="4" name="Slide Number Placeholder 3"/>
          <p:cNvSpPr>
            <a:spLocks noGrp="1"/>
          </p:cNvSpPr>
          <p:nvPr>
            <p:ph type="sldNum" sz="quarter" idx="10"/>
          </p:nvPr>
        </p:nvSpPr>
        <p:spPr/>
        <p:txBody>
          <a:bodyPr/>
          <a:lstStyle/>
          <a:p>
            <a:fld id="{8731FDDB-74AF-466F-B92E-1346EC410FDE}" type="slidenum">
              <a:rPr lang="en-GB" smtClean="0"/>
              <a:t>11</a:t>
            </a:fld>
            <a:endParaRPr lang="en-GB"/>
          </a:p>
        </p:txBody>
      </p:sp>
    </p:spTree>
    <p:extLst>
      <p:ext uri="{BB962C8B-B14F-4D97-AF65-F5344CB8AC3E}">
        <p14:creationId xmlns:p14="http://schemas.microsoft.com/office/powerpoint/2010/main" val="10772707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baseline="0" dirty="0"/>
              <a:t>How do you do you give your reader a good first impression? Well, you need to provide the information necessary for them to evaluate those same key questions. That’s why your abstract is a summary of your paper.</a:t>
            </a:r>
          </a:p>
          <a:p>
            <a:endParaRPr lang="en-US" baseline="0" dirty="0"/>
          </a:p>
          <a:p>
            <a:pPr marL="171450" indent="-171450">
              <a:buFont typeface="Arial" panose="020B0604020202020204" pitchFamily="34" charset="0"/>
              <a:buChar char="•"/>
            </a:pPr>
            <a:r>
              <a:rPr lang="en-US" baseline="0" dirty="0"/>
              <a:t>You need to give background information so readers understand why the study needed to be done.</a:t>
            </a:r>
          </a:p>
          <a:p>
            <a:pPr marL="171450" indent="-171450">
              <a:buFont typeface="Arial" panose="020B0604020202020204" pitchFamily="34" charset="0"/>
              <a:buChar char="•"/>
            </a:pPr>
            <a:r>
              <a:rPr lang="en-US" baseline="0" dirty="0"/>
              <a:t>You need to state your aims and study design to address an important research question.</a:t>
            </a:r>
          </a:p>
          <a:p>
            <a:pPr marL="171450" indent="-171450">
              <a:buFont typeface="Arial" panose="020B0604020202020204" pitchFamily="34" charset="0"/>
              <a:buChar char="•"/>
            </a:pPr>
            <a:r>
              <a:rPr lang="en-US" baseline="0" dirty="0"/>
              <a:t>You need to highlight the key findings of your study. Please remember, that for many readers, this will be the only thing they read about your study. It’s not that they don’t want to read your article, they just don’t have time to read everything in the field! What they will do is read abstracts regularly to stay up-to-date in the field. Because of this, you need to make sure your key findings are clearly communicated in your abstract.</a:t>
            </a:r>
          </a:p>
          <a:p>
            <a:pPr marL="171450" indent="-171450">
              <a:buFont typeface="Arial" panose="020B0604020202020204" pitchFamily="34" charset="0"/>
              <a:buChar char="•"/>
            </a:pPr>
            <a:r>
              <a:rPr lang="en-US" baseline="0" dirty="0"/>
              <a:t>Lastly, be sure to state your main conclusion, which should answer the important question, and the key implications  your study has in the field. This will help emphasize the relevance of your study and encourage readers to download and read your article.</a:t>
            </a:r>
          </a:p>
          <a:p>
            <a:endParaRPr lang="en-US" baseline="0" dirty="0"/>
          </a:p>
          <a:p>
            <a:r>
              <a:rPr lang="en-US" baseline="0" dirty="0"/>
              <a:t>Remember, your goal is not only to be published, but also to be widely read in the field. This is how you have impact. And a well-written abstract is an important way to achieve this goal.</a:t>
            </a:r>
          </a:p>
        </p:txBody>
      </p:sp>
      <p:sp>
        <p:nvSpPr>
          <p:cNvPr id="4" name="Slide Number Placeholder 3"/>
          <p:cNvSpPr>
            <a:spLocks noGrp="1"/>
          </p:cNvSpPr>
          <p:nvPr>
            <p:ph type="sldNum" sz="quarter" idx="10"/>
          </p:nvPr>
        </p:nvSpPr>
        <p:spPr/>
        <p:txBody>
          <a:bodyPr/>
          <a:lstStyle/>
          <a:p>
            <a:fld id="{8731FDDB-74AF-466F-B92E-1346EC410FDE}" type="slidenum">
              <a:rPr lang="en-GB" smtClean="0"/>
              <a:t>12</a:t>
            </a:fld>
            <a:endParaRPr lang="en-GB"/>
          </a:p>
        </p:txBody>
      </p:sp>
    </p:spTree>
    <p:extLst>
      <p:ext uri="{BB962C8B-B14F-4D97-AF65-F5344CB8AC3E}">
        <p14:creationId xmlns:p14="http://schemas.microsoft.com/office/powerpoint/2010/main" val="542087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An</a:t>
            </a:r>
            <a:r>
              <a:rPr lang="en-US" baseline="0" dirty="0"/>
              <a:t> effective communicator </a:t>
            </a:r>
            <a:r>
              <a:rPr lang="en-US" dirty="0"/>
              <a:t>always keep the reader in mind</a:t>
            </a:r>
            <a:r>
              <a:rPr lang="en-US" baseline="0" dirty="0"/>
              <a:t> and provides the information they are looking for.</a:t>
            </a:r>
          </a:p>
          <a:p>
            <a:endParaRPr lang="en-US" baseline="0" dirty="0"/>
          </a:p>
          <a:p>
            <a:r>
              <a:rPr lang="en-US" baseline="0" dirty="0"/>
              <a:t>Your readers will have 4 main questions about your study:</a:t>
            </a:r>
          </a:p>
          <a:p>
            <a:pPr marL="171450" indent="-171450">
              <a:buFont typeface="Arial" panose="020B0604020202020204" pitchFamily="34" charset="0"/>
              <a:buChar char="•"/>
            </a:pPr>
            <a:r>
              <a:rPr lang="en-US" baseline="0" dirty="0"/>
              <a:t>Why did the study need to be done?</a:t>
            </a:r>
          </a:p>
          <a:p>
            <a:pPr marL="171450" indent="-171450">
              <a:buFont typeface="Arial" panose="020B0604020202020204" pitchFamily="34" charset="0"/>
              <a:buChar char="•"/>
            </a:pPr>
            <a:r>
              <a:rPr lang="en-US" baseline="0" dirty="0"/>
              <a:t>What did you do?</a:t>
            </a:r>
          </a:p>
          <a:p>
            <a:pPr marL="171450" indent="-171450">
              <a:buFont typeface="Arial" panose="020B0604020202020204" pitchFamily="34" charset="0"/>
              <a:buChar char="•"/>
            </a:pPr>
            <a:r>
              <a:rPr lang="en-US" baseline="0" dirty="0"/>
              <a:t>What did you find?</a:t>
            </a:r>
          </a:p>
          <a:p>
            <a:pPr marL="171450" indent="-171450">
              <a:buFont typeface="Arial" panose="020B0604020202020204" pitchFamily="34" charset="0"/>
              <a:buChar char="•"/>
            </a:pPr>
            <a:r>
              <a:rPr lang="en-US" baseline="0" dirty="0"/>
              <a:t>And how does this study advance the field?</a:t>
            </a:r>
          </a:p>
          <a:p>
            <a:r>
              <a:rPr lang="en-US" baseline="0" dirty="0"/>
              <a:t/>
            </a:r>
            <a:br>
              <a:rPr lang="en-US" baseline="0" dirty="0"/>
            </a:br>
            <a:r>
              <a:rPr lang="en-US" baseline="0" dirty="0"/>
              <a:t>Because of this, articles are structured in such a way to answer each of the reader’s questions:</a:t>
            </a:r>
          </a:p>
          <a:p>
            <a:pPr marL="171450" indent="-171450">
              <a:buFont typeface="Arial" panose="020B0604020202020204" pitchFamily="34" charset="0"/>
              <a:buChar char="•"/>
            </a:pPr>
            <a:r>
              <a:rPr lang="en-US" baseline="0" dirty="0"/>
              <a:t>The Introduction</a:t>
            </a:r>
          </a:p>
          <a:p>
            <a:pPr marL="171450" indent="-171450">
              <a:buFont typeface="Arial" panose="020B0604020202020204" pitchFamily="34" charset="0"/>
              <a:buChar char="•"/>
            </a:pPr>
            <a:r>
              <a:rPr lang="en-US" baseline="0" dirty="0"/>
              <a:t>The Methods</a:t>
            </a:r>
          </a:p>
          <a:p>
            <a:pPr marL="171450" indent="-171450">
              <a:buFont typeface="Arial" panose="020B0604020202020204" pitchFamily="34" charset="0"/>
              <a:buChar char="•"/>
            </a:pPr>
            <a:r>
              <a:rPr lang="en-US" baseline="0" dirty="0"/>
              <a:t>The Results</a:t>
            </a:r>
          </a:p>
          <a:p>
            <a:pPr marL="171450" indent="-171450">
              <a:buFont typeface="Arial" panose="020B0604020202020204" pitchFamily="34" charset="0"/>
              <a:buChar char="•"/>
            </a:pPr>
            <a:r>
              <a:rPr lang="en-US" baseline="0" dirty="0"/>
              <a:t>And the Discussion.</a:t>
            </a:r>
          </a:p>
          <a:p>
            <a:endParaRPr lang="en-US" baseline="0" dirty="0"/>
          </a:p>
          <a:p>
            <a:r>
              <a:rPr lang="en-US" baseline="0" dirty="0"/>
              <a:t>Let’s look at each one briefly.</a:t>
            </a:r>
            <a:endParaRPr lang="en-US" dirty="0"/>
          </a:p>
        </p:txBody>
      </p:sp>
      <p:sp>
        <p:nvSpPr>
          <p:cNvPr id="4" name="Slide Number Placeholder 3"/>
          <p:cNvSpPr>
            <a:spLocks noGrp="1"/>
          </p:cNvSpPr>
          <p:nvPr>
            <p:ph type="sldNum" sz="quarter" idx="10"/>
          </p:nvPr>
        </p:nvSpPr>
        <p:spPr/>
        <p:txBody>
          <a:bodyPr/>
          <a:lstStyle/>
          <a:p>
            <a:fld id="{8731FDDB-74AF-466F-B92E-1346EC410FDE}" type="slidenum">
              <a:rPr lang="en-GB" smtClean="0"/>
              <a:t>2</a:t>
            </a:fld>
            <a:endParaRPr lang="en-GB"/>
          </a:p>
        </p:txBody>
      </p:sp>
    </p:spTree>
    <p:extLst>
      <p:ext uri="{BB962C8B-B14F-4D97-AF65-F5344CB8AC3E}">
        <p14:creationId xmlns:p14="http://schemas.microsoft.com/office/powerpoint/2010/main" val="1218453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r>
              <a:rPr lang="en-US" dirty="0"/>
              <a:t>The first question that your readers want</a:t>
            </a:r>
            <a:r>
              <a:rPr lang="en-US" baseline="0" dirty="0"/>
              <a:t> answered is why your study needed to be done. This is generally answered in the Introduction section.</a:t>
            </a:r>
          </a:p>
          <a:p>
            <a:endParaRPr lang="en-US" baseline="0" dirty="0"/>
          </a:p>
          <a:p>
            <a:r>
              <a:rPr lang="en-US" baseline="0" dirty="0"/>
              <a:t>You should start off broad, and then guide your readers down to your specific aims.</a:t>
            </a:r>
          </a:p>
          <a:p>
            <a:endParaRPr lang="en-US" baseline="0" dirty="0"/>
          </a:p>
          <a:p>
            <a:r>
              <a:rPr lang="en-US" baseline="0" dirty="0"/>
              <a:t>You begin with the basic background information your readers need to understand the context of your study. Please keep in mind the type of journal you are submitting to! If you are submitting to an international journal, be sure to emphasize the worldwide relevance of your topic. Further, if you are submitting to a broad-focused journal, you will need to provide more background information so people outside your immediate field can more clearly understand the context of your research. However, if you are submitting to a specialized journal, you will not need to give so much background information because most of the journal’s readers will likely already be familiar with your topic.</a:t>
            </a:r>
          </a:p>
          <a:p>
            <a:endParaRPr lang="en-US" baseline="0" dirty="0"/>
          </a:p>
          <a:p>
            <a:r>
              <a:rPr lang="en-US" baseline="0" dirty="0"/>
              <a:t>Once you have provided context, you now need to tell your readers what is currently known about your topic. So you will need to discuss what has been recently published about this topic, making sure you cite studies that are up-to-date and broadly distributed worldwide. This is especially important if you are submitting to an international journal.</a:t>
            </a:r>
          </a:p>
          <a:p>
            <a:endParaRPr lang="en-US" baseline="0" dirty="0"/>
          </a:p>
          <a:p>
            <a:r>
              <a:rPr lang="en-US" baseline="0" dirty="0"/>
              <a:t>Once you have told your readers what is known about your topic, now you can tell them what is NOT known—this is the research problem that serves as the basis for your study.</a:t>
            </a:r>
          </a:p>
          <a:p>
            <a:endParaRPr lang="en-US" baseline="0" dirty="0"/>
          </a:p>
          <a:p>
            <a:r>
              <a:rPr lang="en-US" baseline="0" dirty="0"/>
              <a:t>This will then lead into your specific aims. Be sure that your aims directly address the research problem you identified. It is in this way that your readers will clearly understand why your study needs to be done.</a:t>
            </a:r>
            <a:endParaRPr lang="en-US" dirty="0"/>
          </a:p>
        </p:txBody>
      </p:sp>
      <p:sp>
        <p:nvSpPr>
          <p:cNvPr id="4" name="Slide Number Placeholder 3"/>
          <p:cNvSpPr>
            <a:spLocks noGrp="1"/>
          </p:cNvSpPr>
          <p:nvPr>
            <p:ph type="sldNum" sz="quarter" idx="10"/>
          </p:nvPr>
        </p:nvSpPr>
        <p:spPr/>
        <p:txBody>
          <a:bodyPr/>
          <a:lstStyle/>
          <a:p>
            <a:fld id="{8731FDDB-74AF-466F-B92E-1346EC410FDE}" type="slidenum">
              <a:rPr lang="en-GB" smtClean="0"/>
              <a:t>3</a:t>
            </a:fld>
            <a:endParaRPr lang="en-GB"/>
          </a:p>
        </p:txBody>
      </p:sp>
    </p:spTree>
    <p:extLst>
      <p:ext uri="{BB962C8B-B14F-4D97-AF65-F5344CB8AC3E}">
        <p14:creationId xmlns:p14="http://schemas.microsoft.com/office/powerpoint/2010/main" val="2636333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r>
              <a:rPr lang="en-US" dirty="0"/>
              <a:t>The</a:t>
            </a:r>
            <a:r>
              <a:rPr lang="en-US" baseline="0" dirty="0"/>
              <a:t> next question you need to address is what you did—often answered in the Methods section. </a:t>
            </a:r>
          </a:p>
          <a:p>
            <a:endParaRPr lang="en-US" baseline="0" dirty="0"/>
          </a:p>
          <a:p>
            <a:r>
              <a:rPr lang="en-US" baseline="0" dirty="0"/>
              <a:t>This section will be important for people in your field to not only reproduce what you have done, but also to build on what you have done. The more people that build on your work, the more impact and influence you will have in the field—building your reputation worldwide.</a:t>
            </a:r>
          </a:p>
          <a:p>
            <a:endParaRPr lang="en-US" baseline="0" dirty="0"/>
          </a:p>
          <a:p>
            <a:r>
              <a:rPr lang="en-US" baseline="0" dirty="0"/>
              <a:t>However, please keep in mind that this section is not only essential for researchers in your field, but it is also one of the first sections carefully evaluated during peer review. If reviewers see that you did not use an appropriate and up-to-date methodologies, they will often usually recommend the journal editor reject the manuscript.</a:t>
            </a:r>
          </a:p>
          <a:p>
            <a:endParaRPr lang="en-US" baseline="0" dirty="0"/>
          </a:p>
          <a:p>
            <a:r>
              <a:rPr lang="en-US" baseline="0" dirty="0"/>
              <a:t>So be sure to include all the information your readers need to critically evaluate your study design.</a:t>
            </a:r>
          </a:p>
        </p:txBody>
      </p:sp>
      <p:sp>
        <p:nvSpPr>
          <p:cNvPr id="4" name="Slide Number Placeholder 3"/>
          <p:cNvSpPr>
            <a:spLocks noGrp="1"/>
          </p:cNvSpPr>
          <p:nvPr>
            <p:ph type="sldNum" sz="quarter" idx="10"/>
          </p:nvPr>
        </p:nvSpPr>
        <p:spPr/>
        <p:txBody>
          <a:bodyPr/>
          <a:lstStyle/>
          <a:p>
            <a:fld id="{8731FDDB-74AF-466F-B92E-1346EC410FDE}" type="slidenum">
              <a:rPr lang="en-GB" smtClean="0"/>
              <a:t>4</a:t>
            </a:fld>
            <a:endParaRPr lang="en-GB"/>
          </a:p>
        </p:txBody>
      </p:sp>
    </p:spTree>
    <p:extLst>
      <p:ext uri="{BB962C8B-B14F-4D97-AF65-F5344CB8AC3E}">
        <p14:creationId xmlns:p14="http://schemas.microsoft.com/office/powerpoint/2010/main" val="1375370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r>
              <a:rPr lang="en-US" baseline="0" dirty="0"/>
              <a:t>First you will need to discuss who and what was used in your study.</a:t>
            </a:r>
          </a:p>
          <a:p>
            <a:endParaRPr lang="en-US" baseline="0" dirty="0"/>
          </a:p>
          <a:p>
            <a:r>
              <a:rPr lang="en-US" baseline="0" dirty="0"/>
              <a:t>You will then need to describe how you performed the experiments, including any controls necessary to validate these techniques.</a:t>
            </a:r>
          </a:p>
          <a:p>
            <a:endParaRPr lang="en-US" baseline="0" dirty="0"/>
          </a:p>
          <a:p>
            <a:r>
              <a:rPr lang="en-US" baseline="0" dirty="0"/>
              <a:t>Lastly, you need to describe how you analyzed your data—the quantification methods you used, if you used models and equations, you will need to define all variables and assumptions, and identify the statistical tests that you used to determine significance.</a:t>
            </a:r>
          </a:p>
          <a:p>
            <a:endParaRPr lang="en-US" baseline="0" dirty="0"/>
          </a:p>
          <a:p>
            <a:r>
              <a:rPr lang="en-US" baseline="0" dirty="0"/>
              <a:t>If you logically organize all the relevant information about your study design, you will have successfully answered the second key question.</a:t>
            </a:r>
            <a:endParaRPr lang="en-US" dirty="0"/>
          </a:p>
        </p:txBody>
      </p:sp>
      <p:sp>
        <p:nvSpPr>
          <p:cNvPr id="4" name="Slide Number Placeholder 3"/>
          <p:cNvSpPr>
            <a:spLocks noGrp="1"/>
          </p:cNvSpPr>
          <p:nvPr>
            <p:ph type="sldNum" sz="quarter" idx="10"/>
          </p:nvPr>
        </p:nvSpPr>
        <p:spPr/>
        <p:txBody>
          <a:bodyPr/>
          <a:lstStyle/>
          <a:p>
            <a:fld id="{8731FDDB-74AF-466F-B92E-1346EC410FDE}" type="slidenum">
              <a:rPr lang="en-GB" smtClean="0"/>
              <a:t>5</a:t>
            </a:fld>
            <a:endParaRPr lang="en-GB"/>
          </a:p>
        </p:txBody>
      </p:sp>
    </p:spTree>
    <p:extLst>
      <p:ext uri="{BB962C8B-B14F-4D97-AF65-F5344CB8AC3E}">
        <p14:creationId xmlns:p14="http://schemas.microsoft.com/office/powerpoint/2010/main" val="2722195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The third question your readers want answered is what</a:t>
            </a:r>
            <a:r>
              <a:rPr lang="en-US" baseline="0" dirty="0"/>
              <a:t> you found. This is done in the Results section.</a:t>
            </a:r>
          </a:p>
          <a:p>
            <a:endParaRPr lang="en-US" baseline="0" dirty="0"/>
          </a:p>
          <a:p>
            <a:r>
              <a:rPr lang="en-US" baseline="0" dirty="0"/>
              <a:t>Keep in mind, however, that although you are very familiar with all of your findings, your readers are not. So if you do not logically present your findings, they can become easily confused. </a:t>
            </a:r>
          </a:p>
          <a:p>
            <a:endParaRPr lang="en-US" baseline="0" dirty="0"/>
          </a:p>
          <a:p>
            <a:r>
              <a:rPr lang="en-US" baseline="0" dirty="0"/>
              <a:t>For many fields, a nice logical presentation includes:</a:t>
            </a:r>
          </a:p>
          <a:p>
            <a:pPr marL="171450" indent="-171450">
              <a:buFont typeface="Arial" panose="020B0604020202020204" pitchFamily="34" charset="0"/>
              <a:buChar char="•"/>
            </a:pPr>
            <a:r>
              <a:rPr lang="en-US" baseline="0" dirty="0"/>
              <a:t>Initial observation</a:t>
            </a:r>
          </a:p>
          <a:p>
            <a:pPr marL="171450" indent="-171450">
              <a:buFont typeface="Arial" panose="020B0604020202020204" pitchFamily="34" charset="0"/>
              <a:buChar char="•"/>
            </a:pPr>
            <a:r>
              <a:rPr lang="en-US" baseline="0" dirty="0"/>
              <a:t>Characterization of that observation</a:t>
            </a:r>
          </a:p>
          <a:p>
            <a:pPr marL="171450" indent="-171450">
              <a:buFont typeface="Arial" panose="020B0604020202020204" pitchFamily="34" charset="0"/>
              <a:buChar char="•"/>
            </a:pPr>
            <a:r>
              <a:rPr lang="en-US" baseline="0" dirty="0"/>
              <a:t>And finally how this observation is useful for the field, what is its application.</a:t>
            </a:r>
          </a:p>
          <a:p>
            <a:endParaRPr lang="en-US" baseline="0" dirty="0"/>
          </a:p>
          <a:p>
            <a:r>
              <a:rPr lang="en-US" baseline="0" dirty="0"/>
              <a:t>Let me give you an example.</a:t>
            </a:r>
          </a:p>
          <a:p>
            <a:pPr marL="171450" indent="-171450">
              <a:buFont typeface="Arial" panose="020B0604020202020204" pitchFamily="34" charset="0"/>
              <a:buChar char="•"/>
            </a:pPr>
            <a:r>
              <a:rPr lang="en-US" baseline="0" dirty="0"/>
              <a:t>Let’s say you fabricate a new membrane that can be used in wastewater treatment. Well, that is your initial observation, so those findings should be presented first.</a:t>
            </a:r>
          </a:p>
          <a:p>
            <a:pPr marL="171450" indent="-171450">
              <a:buFont typeface="Arial" panose="020B0604020202020204" pitchFamily="34" charset="0"/>
              <a:buChar char="•"/>
            </a:pPr>
            <a:r>
              <a:rPr lang="en-US" baseline="0" dirty="0"/>
              <a:t>But now your readers want more information about this membrane, they want you to characterize it for them in more detail. So you will then present your findings characterizing the physical and chemical properties of this membrane under different conditions.</a:t>
            </a:r>
          </a:p>
          <a:p>
            <a:pPr marL="171450" indent="-171450">
              <a:buFont typeface="Arial" panose="020B0604020202020204" pitchFamily="34" charset="0"/>
              <a:buChar char="•"/>
            </a:pPr>
            <a:r>
              <a:rPr lang="en-US" baseline="0" dirty="0"/>
              <a:t>Lastly, your readers want to know why this membrane is useful, what is its application? So you will then present findings comparing the efficacy of this membrane with those of other membranes.</a:t>
            </a:r>
          </a:p>
          <a:p>
            <a:endParaRPr lang="en-US" baseline="0" dirty="0"/>
          </a:p>
          <a:p>
            <a:r>
              <a:rPr lang="en-US" baseline="0" dirty="0"/>
              <a:t>In this way, you can logically guide your readers through your findings.</a:t>
            </a:r>
          </a:p>
        </p:txBody>
      </p:sp>
      <p:sp>
        <p:nvSpPr>
          <p:cNvPr id="4" name="Slide Number Placeholder 3"/>
          <p:cNvSpPr>
            <a:spLocks noGrp="1"/>
          </p:cNvSpPr>
          <p:nvPr>
            <p:ph type="sldNum" sz="quarter" idx="10"/>
          </p:nvPr>
        </p:nvSpPr>
        <p:spPr/>
        <p:txBody>
          <a:bodyPr/>
          <a:lstStyle/>
          <a:p>
            <a:fld id="{8731FDDB-74AF-466F-B92E-1346EC410FDE}" type="slidenum">
              <a:rPr lang="en-GB" smtClean="0"/>
              <a:t>6</a:t>
            </a:fld>
            <a:endParaRPr lang="en-GB"/>
          </a:p>
        </p:txBody>
      </p:sp>
    </p:spTree>
    <p:extLst>
      <p:ext uri="{BB962C8B-B14F-4D97-AF65-F5344CB8AC3E}">
        <p14:creationId xmlns:p14="http://schemas.microsoft.com/office/powerpoint/2010/main" val="853948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You should also write the Results section in subsections,</a:t>
            </a:r>
            <a:r>
              <a:rPr lang="en-US" baseline="0" dirty="0"/>
              <a:t> with each with a clear subheading and corresponding to a single figure. </a:t>
            </a:r>
          </a:p>
          <a:p>
            <a:endParaRPr lang="en-US" baseline="0" dirty="0"/>
          </a:p>
          <a:p>
            <a:r>
              <a:rPr lang="en-US" baseline="0" dirty="0"/>
              <a:t>This is because it is easier for readers to understand complex information when it presented one bit at a time (avoid information overload).</a:t>
            </a:r>
          </a:p>
          <a:p>
            <a:endParaRPr lang="en-US" baseline="0" dirty="0"/>
          </a:p>
          <a:p>
            <a:r>
              <a:rPr lang="en-US" baseline="0" dirty="0"/>
              <a:t>Each subsection should begin by introducing the findings, such as “Figure 1 shows…” or “First we…” In that way, readers know what to expect in that subsection. And when readers know what to expect, they will understand those ideas more quickly.</a:t>
            </a:r>
            <a:endParaRPr lang="en-US" dirty="0"/>
          </a:p>
        </p:txBody>
      </p:sp>
      <p:sp>
        <p:nvSpPr>
          <p:cNvPr id="4" name="Slide Number Placeholder 3"/>
          <p:cNvSpPr>
            <a:spLocks noGrp="1"/>
          </p:cNvSpPr>
          <p:nvPr>
            <p:ph type="sldNum" sz="quarter" idx="10"/>
          </p:nvPr>
        </p:nvSpPr>
        <p:spPr/>
        <p:txBody>
          <a:bodyPr/>
          <a:lstStyle/>
          <a:p>
            <a:fld id="{8731FDDB-74AF-466F-B92E-1346EC410FDE}" type="slidenum">
              <a:rPr lang="en-GB" smtClean="0"/>
              <a:t>7</a:t>
            </a:fld>
            <a:endParaRPr lang="en-GB"/>
          </a:p>
        </p:txBody>
      </p:sp>
    </p:spTree>
    <p:extLst>
      <p:ext uri="{BB962C8B-B14F-4D97-AF65-F5344CB8AC3E}">
        <p14:creationId xmlns:p14="http://schemas.microsoft.com/office/powerpoint/2010/main" val="2444941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r>
              <a:rPr lang="en-US" dirty="0"/>
              <a:t>In the final section—the</a:t>
            </a:r>
            <a:r>
              <a:rPr lang="en-US" baseline="0" dirty="0"/>
              <a:t> Discussion—you will answer the last key question, how your study contributes to the field.</a:t>
            </a:r>
          </a:p>
          <a:p>
            <a:endParaRPr lang="en-US" baseline="0" dirty="0"/>
          </a:p>
          <a:p>
            <a:r>
              <a:rPr lang="en-US" baseline="0" dirty="0"/>
              <a:t>I like to think of this section as the opposite of the Introduction. In the Introduction, you start broad, and then narrowly guide your readers down to your specific aims.</a:t>
            </a:r>
          </a:p>
          <a:p>
            <a:endParaRPr lang="en-US" baseline="0" dirty="0"/>
          </a:p>
          <a:p>
            <a:r>
              <a:rPr lang="en-US" baseline="0" dirty="0"/>
              <a:t>In the Discussion, you want to start narrow, </a:t>
            </a:r>
            <a:r>
              <a:rPr lang="en-US" b="1" baseline="0" dirty="0"/>
              <a:t>summarizing</a:t>
            </a:r>
            <a:r>
              <a:rPr lang="en-US" baseline="0" dirty="0"/>
              <a:t> your key findings, and then guide your readers back out to the general implications these findings have for the field.</a:t>
            </a:r>
          </a:p>
          <a:p>
            <a:endParaRPr lang="en-US" baseline="0" dirty="0"/>
          </a:p>
          <a:p>
            <a:r>
              <a:rPr lang="en-US" baseline="0" dirty="0"/>
              <a:t>To do this, you need to interpret your findings. </a:t>
            </a:r>
          </a:p>
          <a:p>
            <a:pPr marL="171450" indent="-171450">
              <a:buFont typeface="Arial" panose="020B0604020202020204" pitchFamily="34" charset="0"/>
              <a:buChar char="•"/>
            </a:pPr>
            <a:r>
              <a:rPr lang="en-US" baseline="0" dirty="0"/>
              <a:t>You will have to describe how your findings are similar or different compared with those that have already been published.</a:t>
            </a:r>
          </a:p>
          <a:p>
            <a:pPr marL="171450" indent="-171450">
              <a:buFont typeface="Arial" panose="020B0604020202020204" pitchFamily="34" charset="0"/>
              <a:buChar char="•"/>
            </a:pPr>
            <a:r>
              <a:rPr lang="en-US" baseline="0" dirty="0"/>
              <a:t>You will have to discuss any unexpected or negative results. You should never hide results from your readers! Just be sure to describe why you think you observed these findings and how future research can further address them if necessary.</a:t>
            </a:r>
          </a:p>
          <a:p>
            <a:pPr marL="171450" indent="-171450">
              <a:buFont typeface="Arial" panose="020B0604020202020204" pitchFamily="34" charset="0"/>
              <a:buChar char="•"/>
            </a:pPr>
            <a:r>
              <a:rPr lang="en-US" baseline="0" dirty="0"/>
              <a:t>Lastly, be sure to describe any limitations in your study design. Your ability to identify your limitations and what measures were taken to control for them, establishes your expertise in the field. </a:t>
            </a:r>
          </a:p>
          <a:p>
            <a:pPr marL="0" indent="0">
              <a:buFont typeface="Arial" panose="020B0604020202020204" pitchFamily="34" charset="0"/>
              <a:buNone/>
            </a:pPr>
            <a:endParaRPr lang="en-US" baseline="0" dirty="0"/>
          </a:p>
          <a:p>
            <a:r>
              <a:rPr lang="en-US" baseline="0" dirty="0"/>
              <a:t>At the end of your Discussion, sometimes as a separate section, is the </a:t>
            </a:r>
            <a:r>
              <a:rPr lang="en-US" b="1" baseline="0" dirty="0"/>
              <a:t>Conclusion</a:t>
            </a:r>
            <a:r>
              <a:rPr lang="en-US" baseline="0" dirty="0"/>
              <a:t>. Please remember that this is the last section that will be read, meaning it is likely to be what is remembered most by your readers. Be sure to discuss what is most important about your study, including the main conclusion, key implications, and potential future directions.</a:t>
            </a:r>
          </a:p>
          <a:p>
            <a:endParaRPr lang="en-US" baseline="0" dirty="0"/>
          </a:p>
          <a:p>
            <a:r>
              <a:rPr lang="en-US" baseline="0" dirty="0"/>
              <a:t>If you logically organize your Discussion in this way, it will be clear for the reader how your study contributes to the field.</a:t>
            </a:r>
            <a:endParaRPr lang="en-US" dirty="0"/>
          </a:p>
        </p:txBody>
      </p:sp>
      <p:sp>
        <p:nvSpPr>
          <p:cNvPr id="4" name="Slide Number Placeholder 3"/>
          <p:cNvSpPr>
            <a:spLocks noGrp="1"/>
          </p:cNvSpPr>
          <p:nvPr>
            <p:ph type="sldNum" sz="quarter" idx="10"/>
          </p:nvPr>
        </p:nvSpPr>
        <p:spPr/>
        <p:txBody>
          <a:bodyPr/>
          <a:lstStyle/>
          <a:p>
            <a:fld id="{8731FDDB-74AF-466F-B92E-1346EC410FDE}" type="slidenum">
              <a:rPr lang="en-GB" smtClean="0"/>
              <a:t>8</a:t>
            </a:fld>
            <a:endParaRPr lang="en-GB"/>
          </a:p>
        </p:txBody>
      </p:sp>
    </p:spTree>
    <p:extLst>
      <p:ext uri="{BB962C8B-B14F-4D97-AF65-F5344CB8AC3E}">
        <p14:creationId xmlns:p14="http://schemas.microsoft.com/office/powerpoint/2010/main" val="38140047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r>
              <a:rPr lang="en-US" dirty="0"/>
              <a:t>In the end, you will have  logically structured</a:t>
            </a:r>
            <a:r>
              <a:rPr lang="en-US" baseline="0" dirty="0"/>
              <a:t> manuscript that answers the 4 key questions:</a:t>
            </a:r>
          </a:p>
          <a:p>
            <a:pPr marL="171450" indent="-171450">
              <a:buFont typeface="Arial" panose="020B0604020202020204" pitchFamily="34" charset="0"/>
              <a:buChar char="•"/>
            </a:pPr>
            <a:r>
              <a:rPr lang="en-US" baseline="0" dirty="0"/>
              <a:t>Why this study needs to be done</a:t>
            </a:r>
          </a:p>
          <a:p>
            <a:pPr marL="171450" indent="-171450">
              <a:buFont typeface="Arial" panose="020B0604020202020204" pitchFamily="34" charset="0"/>
              <a:buChar char="•"/>
            </a:pPr>
            <a:r>
              <a:rPr lang="en-US" baseline="0" dirty="0"/>
              <a:t>What you did</a:t>
            </a:r>
          </a:p>
          <a:p>
            <a:pPr marL="171450" indent="-171450">
              <a:buFont typeface="Arial" panose="020B0604020202020204" pitchFamily="34" charset="0"/>
              <a:buChar char="•"/>
            </a:pPr>
            <a:r>
              <a:rPr lang="en-US" baseline="0" dirty="0"/>
              <a:t>What you found</a:t>
            </a:r>
          </a:p>
          <a:p>
            <a:pPr marL="171450" indent="-171450">
              <a:buFont typeface="Arial" panose="020B0604020202020204" pitchFamily="34" charset="0"/>
              <a:buChar char="•"/>
            </a:pPr>
            <a:r>
              <a:rPr lang="en-US" baseline="0" dirty="0"/>
              <a:t>And how your study contributes to the field</a:t>
            </a:r>
          </a:p>
          <a:p>
            <a:endParaRPr lang="en-US" baseline="0" dirty="0"/>
          </a:p>
          <a:p>
            <a:r>
              <a:rPr lang="en-US" baseline="0" dirty="0"/>
              <a:t>But in addition to a nice linear flow of information, I strongly encourage you to </a:t>
            </a:r>
            <a:r>
              <a:rPr lang="en-US" b="1" baseline="0" dirty="0"/>
              <a:t>link</a:t>
            </a:r>
            <a:r>
              <a:rPr lang="en-US" baseline="0" dirty="0"/>
              <a:t> your ideas together throughout your manuscript. I already mentioned that your objectives should be directly related to the research problem. But this also means that your key findings should be only those that are related to your objectives. Finally, be sure that your conclusion answers the question you identified in the Introduction.</a:t>
            </a:r>
          </a:p>
          <a:p>
            <a:endParaRPr lang="en-US" baseline="0" dirty="0"/>
          </a:p>
          <a:p>
            <a:r>
              <a:rPr lang="en-US" baseline="0" dirty="0"/>
              <a:t>Think of your manuscript like a </a:t>
            </a:r>
            <a:r>
              <a:rPr lang="en-US" b="1" baseline="0" dirty="0"/>
              <a:t>story</a:t>
            </a:r>
            <a:r>
              <a:rPr lang="en-US" baseline="0" dirty="0"/>
              <a:t>. If you highlight an important problem in the beginning of your story, your readers expect an answer to that question by the time they finish. That answer is your conclusion. Linking your ideas together throughout your manuscript will help emphasize the significance and relevance of your study for your readers.</a:t>
            </a:r>
            <a:endParaRPr lang="en-US" dirty="0"/>
          </a:p>
        </p:txBody>
      </p:sp>
      <p:sp>
        <p:nvSpPr>
          <p:cNvPr id="4" name="Slide Number Placeholder 3"/>
          <p:cNvSpPr>
            <a:spLocks noGrp="1"/>
          </p:cNvSpPr>
          <p:nvPr>
            <p:ph type="sldNum" sz="quarter" idx="10"/>
          </p:nvPr>
        </p:nvSpPr>
        <p:spPr/>
        <p:txBody>
          <a:bodyPr/>
          <a:lstStyle/>
          <a:p>
            <a:fld id="{8731FDDB-74AF-466F-B92E-1346EC410FDE}" type="slidenum">
              <a:rPr lang="en-GB" smtClean="0"/>
              <a:t>9</a:t>
            </a:fld>
            <a:endParaRPr lang="en-GB"/>
          </a:p>
        </p:txBody>
      </p:sp>
    </p:spTree>
    <p:extLst>
      <p:ext uri="{BB962C8B-B14F-4D97-AF65-F5344CB8AC3E}">
        <p14:creationId xmlns:p14="http://schemas.microsoft.com/office/powerpoint/2010/main" val="1997720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361B02-990D-4110-A503-D0593E849DB9}"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6D904-4545-45AB-BEA5-4FA1C2C1BDC6}" type="slidenum">
              <a:rPr lang="en-US" smtClean="0"/>
              <a:t>‹#›</a:t>
            </a:fld>
            <a:endParaRPr lang="en-US"/>
          </a:p>
        </p:txBody>
      </p:sp>
    </p:spTree>
    <p:extLst>
      <p:ext uri="{BB962C8B-B14F-4D97-AF65-F5344CB8AC3E}">
        <p14:creationId xmlns:p14="http://schemas.microsoft.com/office/powerpoint/2010/main" val="72361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361B02-990D-4110-A503-D0593E849DB9}"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6D904-4545-45AB-BEA5-4FA1C2C1BDC6}" type="slidenum">
              <a:rPr lang="en-US" smtClean="0"/>
              <a:t>‹#›</a:t>
            </a:fld>
            <a:endParaRPr lang="en-US"/>
          </a:p>
        </p:txBody>
      </p:sp>
    </p:spTree>
    <p:extLst>
      <p:ext uri="{BB962C8B-B14F-4D97-AF65-F5344CB8AC3E}">
        <p14:creationId xmlns:p14="http://schemas.microsoft.com/office/powerpoint/2010/main" val="3481867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361B02-990D-4110-A503-D0593E849DB9}"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6D904-4545-45AB-BEA5-4FA1C2C1BDC6}" type="slidenum">
              <a:rPr lang="en-US" smtClean="0"/>
              <a:t>‹#›</a:t>
            </a:fld>
            <a:endParaRPr lang="en-US"/>
          </a:p>
        </p:txBody>
      </p:sp>
    </p:spTree>
    <p:extLst>
      <p:ext uri="{BB962C8B-B14F-4D97-AF65-F5344CB8AC3E}">
        <p14:creationId xmlns:p14="http://schemas.microsoft.com/office/powerpoint/2010/main" val="37613722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Section divider 4">
    <p:bg>
      <p:bgPr>
        <a:solidFill>
          <a:schemeClr val="bg2"/>
        </a:solidFill>
        <a:effectLst/>
      </p:bgPr>
    </p:bg>
    <p:spTree>
      <p:nvGrpSpPr>
        <p:cNvPr id="1" name=""/>
        <p:cNvGrpSpPr/>
        <p:nvPr/>
      </p:nvGrpSpPr>
      <p:grpSpPr>
        <a:xfrm>
          <a:off x="0" y="0"/>
          <a:ext cx="0" cy="0"/>
          <a:chOff x="0" y="0"/>
          <a:chExt cx="0" cy="0"/>
        </a:xfrm>
      </p:grpSpPr>
      <p:sp>
        <p:nvSpPr>
          <p:cNvPr id="6" name="Rectangle 5"/>
          <p:cNvSpPr/>
          <p:nvPr userDrawn="1"/>
        </p:nvSpPr>
        <p:spPr>
          <a:xfrm>
            <a:off x="0" y="0"/>
            <a:ext cx="9144000" cy="6858000"/>
          </a:xfrm>
          <a:prstGeom prst="rect">
            <a:avLst/>
          </a:prstGeom>
          <a:solidFill>
            <a:srgbClr val="6EB5E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endParaRPr lang="en-GB" sz="1400" dirty="0" err="1"/>
          </a:p>
        </p:txBody>
      </p:sp>
      <p:sp>
        <p:nvSpPr>
          <p:cNvPr id="12" name="Isosceles Triangle 2"/>
          <p:cNvSpPr/>
          <p:nvPr userDrawn="1"/>
        </p:nvSpPr>
        <p:spPr>
          <a:xfrm rot="16200000">
            <a:off x="5465955" y="2641796"/>
            <a:ext cx="2824488" cy="4531602"/>
          </a:xfrm>
          <a:custGeom>
            <a:avLst/>
            <a:gdLst>
              <a:gd name="connsiteX0" fmla="*/ 0 w 2771777"/>
              <a:gd name="connsiteY0" fmla="*/ 4817797 h 4817797"/>
              <a:gd name="connsiteX1" fmla="*/ 1385889 w 2771777"/>
              <a:gd name="connsiteY1" fmla="*/ 0 h 4817797"/>
              <a:gd name="connsiteX2" fmla="*/ 2771777 w 2771777"/>
              <a:gd name="connsiteY2" fmla="*/ 4817797 h 4817797"/>
              <a:gd name="connsiteX3" fmla="*/ 0 w 2771777"/>
              <a:gd name="connsiteY3" fmla="*/ 4817797 h 4817797"/>
              <a:gd name="connsiteX0" fmla="*/ 0 w 2771777"/>
              <a:gd name="connsiteY0" fmla="*/ 4808272 h 4808272"/>
              <a:gd name="connsiteX1" fmla="*/ 1395414 w 2771777"/>
              <a:gd name="connsiteY1" fmla="*/ 0 h 4808272"/>
              <a:gd name="connsiteX2" fmla="*/ 2771777 w 2771777"/>
              <a:gd name="connsiteY2" fmla="*/ 4808272 h 4808272"/>
              <a:gd name="connsiteX3" fmla="*/ 0 w 2771777"/>
              <a:gd name="connsiteY3" fmla="*/ 4808272 h 4808272"/>
              <a:gd name="connsiteX0" fmla="*/ 0 w 2771777"/>
              <a:gd name="connsiteY0" fmla="*/ 4817619 h 4817619"/>
              <a:gd name="connsiteX1" fmla="*/ 1400087 w 2771777"/>
              <a:gd name="connsiteY1" fmla="*/ 0 h 4817619"/>
              <a:gd name="connsiteX2" fmla="*/ 2771777 w 2771777"/>
              <a:gd name="connsiteY2" fmla="*/ 4817619 h 4817619"/>
              <a:gd name="connsiteX3" fmla="*/ 0 w 2771777"/>
              <a:gd name="connsiteY3" fmla="*/ 4817619 h 4817619"/>
            </a:gdLst>
            <a:ahLst/>
            <a:cxnLst>
              <a:cxn ang="0">
                <a:pos x="connsiteX0" y="connsiteY0"/>
              </a:cxn>
              <a:cxn ang="0">
                <a:pos x="connsiteX1" y="connsiteY1"/>
              </a:cxn>
              <a:cxn ang="0">
                <a:pos x="connsiteX2" y="connsiteY2"/>
              </a:cxn>
              <a:cxn ang="0">
                <a:pos x="connsiteX3" y="connsiteY3"/>
              </a:cxn>
            </a:cxnLst>
            <a:rect l="l" t="t" r="r" b="b"/>
            <a:pathLst>
              <a:path w="2771777" h="4817619">
                <a:moveTo>
                  <a:pt x="0" y="4817619"/>
                </a:moveTo>
                <a:lnTo>
                  <a:pt x="1400087" y="0"/>
                </a:lnTo>
                <a:lnTo>
                  <a:pt x="2771777" y="4817619"/>
                </a:lnTo>
                <a:lnTo>
                  <a:pt x="0" y="4817619"/>
                </a:lnTo>
                <a:close/>
              </a:path>
            </a:pathLst>
          </a:custGeom>
          <a:solidFill>
            <a:srgbClr val="8CC4E7"/>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lvl="0" algn="ctr"/>
            <a:endParaRPr lang="en-GB" sz="1400" dirty="0" err="1"/>
          </a:p>
        </p:txBody>
      </p:sp>
      <p:sp>
        <p:nvSpPr>
          <p:cNvPr id="4" name="Rectangle 3"/>
          <p:cNvSpPr/>
          <p:nvPr userDrawn="1"/>
        </p:nvSpPr>
        <p:spPr>
          <a:xfrm>
            <a:off x="492369" y="2"/>
            <a:ext cx="8650523" cy="5958126"/>
          </a:xfrm>
          <a:custGeom>
            <a:avLst/>
            <a:gdLst>
              <a:gd name="connsiteX0" fmla="*/ 0 w 9371400"/>
              <a:gd name="connsiteY0" fmla="*/ 0 h 5980114"/>
              <a:gd name="connsiteX1" fmla="*/ 9371400 w 9371400"/>
              <a:gd name="connsiteY1" fmla="*/ 0 h 5980114"/>
              <a:gd name="connsiteX2" fmla="*/ 9371400 w 9371400"/>
              <a:gd name="connsiteY2" fmla="*/ 5980114 h 5980114"/>
              <a:gd name="connsiteX3" fmla="*/ 0 w 9371400"/>
              <a:gd name="connsiteY3" fmla="*/ 5980114 h 5980114"/>
              <a:gd name="connsiteX4" fmla="*/ 0 w 9371400"/>
              <a:gd name="connsiteY4" fmla="*/ 0 h 5980114"/>
              <a:gd name="connsiteX0" fmla="*/ 0 w 9371400"/>
              <a:gd name="connsiteY0" fmla="*/ 0 h 5980114"/>
              <a:gd name="connsiteX1" fmla="*/ 9371400 w 9371400"/>
              <a:gd name="connsiteY1" fmla="*/ 0 h 5980114"/>
              <a:gd name="connsiteX2" fmla="*/ 9371400 w 9371400"/>
              <a:gd name="connsiteY2" fmla="*/ 59801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980114"/>
              <a:gd name="connsiteX1" fmla="*/ 9371400 w 9371400"/>
              <a:gd name="connsiteY1" fmla="*/ 0 h 5980114"/>
              <a:gd name="connsiteX2" fmla="*/ 9371400 w 9371400"/>
              <a:gd name="connsiteY2" fmla="*/ 35036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980114"/>
              <a:gd name="connsiteX1" fmla="*/ 9371400 w 9371400"/>
              <a:gd name="connsiteY1" fmla="*/ 0 h 5980114"/>
              <a:gd name="connsiteX2" fmla="*/ 9371400 w 9371400"/>
              <a:gd name="connsiteY2" fmla="*/ 35036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980114"/>
              <a:gd name="connsiteX1" fmla="*/ 9371400 w 9371400"/>
              <a:gd name="connsiteY1" fmla="*/ 0 h 5980114"/>
              <a:gd name="connsiteX2" fmla="*/ 9371400 w 9371400"/>
              <a:gd name="connsiteY2" fmla="*/ 3503614 h 5980114"/>
              <a:gd name="connsiteX3" fmla="*/ 1990725 w 9371400"/>
              <a:gd name="connsiteY3" fmla="*/ 5591176 h 5980114"/>
              <a:gd name="connsiteX4" fmla="*/ 0 w 9371400"/>
              <a:gd name="connsiteY4" fmla="*/ 5980114 h 5980114"/>
              <a:gd name="connsiteX5" fmla="*/ 0 w 9371400"/>
              <a:gd name="connsiteY5" fmla="*/ 0 h 5980114"/>
              <a:gd name="connsiteX0" fmla="*/ 0 w 9371400"/>
              <a:gd name="connsiteY0" fmla="*/ 0 h 5591176"/>
              <a:gd name="connsiteX1" fmla="*/ 9371400 w 9371400"/>
              <a:gd name="connsiteY1" fmla="*/ 0 h 5591176"/>
              <a:gd name="connsiteX2" fmla="*/ 9371400 w 9371400"/>
              <a:gd name="connsiteY2" fmla="*/ 3503614 h 5591176"/>
              <a:gd name="connsiteX3" fmla="*/ 1990725 w 9371400"/>
              <a:gd name="connsiteY3" fmla="*/ 5591176 h 5591176"/>
              <a:gd name="connsiteX4" fmla="*/ 0 w 9371400"/>
              <a:gd name="connsiteY4" fmla="*/ 5370514 h 5591176"/>
              <a:gd name="connsiteX5" fmla="*/ 0 w 9371400"/>
              <a:gd name="connsiteY5" fmla="*/ 0 h 5591176"/>
              <a:gd name="connsiteX0" fmla="*/ 0 w 9371400"/>
              <a:gd name="connsiteY0" fmla="*/ 0 h 5924551"/>
              <a:gd name="connsiteX1" fmla="*/ 9371400 w 9371400"/>
              <a:gd name="connsiteY1" fmla="*/ 0 h 5924551"/>
              <a:gd name="connsiteX2" fmla="*/ 9371400 w 9371400"/>
              <a:gd name="connsiteY2" fmla="*/ 3503614 h 5924551"/>
              <a:gd name="connsiteX3" fmla="*/ 400050 w 9371400"/>
              <a:gd name="connsiteY3" fmla="*/ 5924551 h 5924551"/>
              <a:gd name="connsiteX4" fmla="*/ 0 w 9371400"/>
              <a:gd name="connsiteY4" fmla="*/ 5370514 h 5924551"/>
              <a:gd name="connsiteX5" fmla="*/ 0 w 9371400"/>
              <a:gd name="connsiteY5" fmla="*/ 0 h 5924551"/>
              <a:gd name="connsiteX0" fmla="*/ 0 w 9371400"/>
              <a:gd name="connsiteY0" fmla="*/ 0 h 5939084"/>
              <a:gd name="connsiteX1" fmla="*/ 9371400 w 9371400"/>
              <a:gd name="connsiteY1" fmla="*/ 0 h 5939084"/>
              <a:gd name="connsiteX2" fmla="*/ 9371400 w 9371400"/>
              <a:gd name="connsiteY2" fmla="*/ 3503614 h 5939084"/>
              <a:gd name="connsiteX3" fmla="*/ 400050 w 9371400"/>
              <a:gd name="connsiteY3" fmla="*/ 5924551 h 5939084"/>
              <a:gd name="connsiteX4" fmla="*/ 0 w 9371400"/>
              <a:gd name="connsiteY4" fmla="*/ 5370514 h 5939084"/>
              <a:gd name="connsiteX5" fmla="*/ 0 w 9371400"/>
              <a:gd name="connsiteY5" fmla="*/ 0 h 5939084"/>
              <a:gd name="connsiteX0" fmla="*/ 0 w 9371400"/>
              <a:gd name="connsiteY0" fmla="*/ 0 h 5939084"/>
              <a:gd name="connsiteX1" fmla="*/ 9371400 w 9371400"/>
              <a:gd name="connsiteY1" fmla="*/ 0 h 5939084"/>
              <a:gd name="connsiteX2" fmla="*/ 9371400 w 9371400"/>
              <a:gd name="connsiteY2" fmla="*/ 3503614 h 5939084"/>
              <a:gd name="connsiteX3" fmla="*/ 400050 w 9371400"/>
              <a:gd name="connsiteY3" fmla="*/ 5924551 h 5939084"/>
              <a:gd name="connsiteX4" fmla="*/ 0 w 9371400"/>
              <a:gd name="connsiteY4" fmla="*/ 5370514 h 5939084"/>
              <a:gd name="connsiteX5" fmla="*/ 0 w 9371400"/>
              <a:gd name="connsiteY5" fmla="*/ 0 h 5939084"/>
              <a:gd name="connsiteX0" fmla="*/ 0 w 9371400"/>
              <a:gd name="connsiteY0" fmla="*/ 0 h 5833330"/>
              <a:gd name="connsiteX1" fmla="*/ 9371400 w 9371400"/>
              <a:gd name="connsiteY1" fmla="*/ 0 h 5833330"/>
              <a:gd name="connsiteX2" fmla="*/ 9371400 w 9371400"/>
              <a:gd name="connsiteY2" fmla="*/ 3503614 h 5833330"/>
              <a:gd name="connsiteX3" fmla="*/ 240030 w 9371400"/>
              <a:gd name="connsiteY3" fmla="*/ 5817871 h 5833330"/>
              <a:gd name="connsiteX4" fmla="*/ 0 w 9371400"/>
              <a:gd name="connsiteY4" fmla="*/ 5370514 h 5833330"/>
              <a:gd name="connsiteX5" fmla="*/ 0 w 9371400"/>
              <a:gd name="connsiteY5" fmla="*/ 0 h 5833330"/>
              <a:gd name="connsiteX0" fmla="*/ 0 w 9371400"/>
              <a:gd name="connsiteY0" fmla="*/ 0 h 5826460"/>
              <a:gd name="connsiteX1" fmla="*/ 9371400 w 9371400"/>
              <a:gd name="connsiteY1" fmla="*/ 0 h 5826460"/>
              <a:gd name="connsiteX2" fmla="*/ 9371400 w 9371400"/>
              <a:gd name="connsiteY2" fmla="*/ 3503614 h 5826460"/>
              <a:gd name="connsiteX3" fmla="*/ 240030 w 9371400"/>
              <a:gd name="connsiteY3" fmla="*/ 5817871 h 5826460"/>
              <a:gd name="connsiteX4" fmla="*/ 0 w 9371400"/>
              <a:gd name="connsiteY4" fmla="*/ 5370514 h 5826460"/>
              <a:gd name="connsiteX5" fmla="*/ 0 w 9371400"/>
              <a:gd name="connsiteY5" fmla="*/ 0 h 5826460"/>
              <a:gd name="connsiteX0" fmla="*/ 0 w 9371400"/>
              <a:gd name="connsiteY0" fmla="*/ 0 h 5894683"/>
              <a:gd name="connsiteX1" fmla="*/ 9371400 w 9371400"/>
              <a:gd name="connsiteY1" fmla="*/ 0 h 5894683"/>
              <a:gd name="connsiteX2" fmla="*/ 9371400 w 9371400"/>
              <a:gd name="connsiteY2" fmla="*/ 3503614 h 5894683"/>
              <a:gd name="connsiteX3" fmla="*/ 323850 w 9371400"/>
              <a:gd name="connsiteY3" fmla="*/ 5886451 h 5894683"/>
              <a:gd name="connsiteX4" fmla="*/ 0 w 9371400"/>
              <a:gd name="connsiteY4" fmla="*/ 5370514 h 5894683"/>
              <a:gd name="connsiteX5" fmla="*/ 0 w 9371400"/>
              <a:gd name="connsiteY5" fmla="*/ 0 h 5894683"/>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38392"/>
              <a:gd name="connsiteX1" fmla="*/ 9371400 w 9371400"/>
              <a:gd name="connsiteY1" fmla="*/ 0 h 5938392"/>
              <a:gd name="connsiteX2" fmla="*/ 9371400 w 9371400"/>
              <a:gd name="connsiteY2" fmla="*/ 3503614 h 5938392"/>
              <a:gd name="connsiteX3" fmla="*/ 323850 w 9371400"/>
              <a:gd name="connsiteY3" fmla="*/ 5886451 h 5938392"/>
              <a:gd name="connsiteX4" fmla="*/ 0 w 9371400"/>
              <a:gd name="connsiteY4" fmla="*/ 5370514 h 5938392"/>
              <a:gd name="connsiteX5" fmla="*/ 0 w 9371400"/>
              <a:gd name="connsiteY5" fmla="*/ 0 h 5938392"/>
              <a:gd name="connsiteX0" fmla="*/ 0 w 9371400"/>
              <a:gd name="connsiteY0" fmla="*/ 0 h 5903101"/>
              <a:gd name="connsiteX1" fmla="*/ 9371400 w 9371400"/>
              <a:gd name="connsiteY1" fmla="*/ 0 h 5903101"/>
              <a:gd name="connsiteX2" fmla="*/ 9371400 w 9371400"/>
              <a:gd name="connsiteY2" fmla="*/ 3503614 h 5903101"/>
              <a:gd name="connsiteX3" fmla="*/ 323850 w 9371400"/>
              <a:gd name="connsiteY3" fmla="*/ 5886451 h 5903101"/>
              <a:gd name="connsiteX4" fmla="*/ 0 w 9371400"/>
              <a:gd name="connsiteY4" fmla="*/ 5370514 h 5903101"/>
              <a:gd name="connsiteX5" fmla="*/ 0 w 9371400"/>
              <a:gd name="connsiteY5" fmla="*/ 0 h 5903101"/>
              <a:gd name="connsiteX0" fmla="*/ 0 w 9371400"/>
              <a:gd name="connsiteY0" fmla="*/ 0 h 5956929"/>
              <a:gd name="connsiteX1" fmla="*/ 9371400 w 9371400"/>
              <a:gd name="connsiteY1" fmla="*/ 0 h 5956929"/>
              <a:gd name="connsiteX2" fmla="*/ 9371400 w 9371400"/>
              <a:gd name="connsiteY2" fmla="*/ 3503614 h 5956929"/>
              <a:gd name="connsiteX3" fmla="*/ 323850 w 9371400"/>
              <a:gd name="connsiteY3" fmla="*/ 5886451 h 5956929"/>
              <a:gd name="connsiteX4" fmla="*/ 0 w 9371400"/>
              <a:gd name="connsiteY4" fmla="*/ 5370514 h 5956929"/>
              <a:gd name="connsiteX5" fmla="*/ 0 w 9371400"/>
              <a:gd name="connsiteY5" fmla="*/ 0 h 5956929"/>
              <a:gd name="connsiteX0" fmla="*/ 0 w 9371400"/>
              <a:gd name="connsiteY0" fmla="*/ 0 h 5944045"/>
              <a:gd name="connsiteX1" fmla="*/ 9371400 w 9371400"/>
              <a:gd name="connsiteY1" fmla="*/ 0 h 5944045"/>
              <a:gd name="connsiteX2" fmla="*/ 9371400 w 9371400"/>
              <a:gd name="connsiteY2" fmla="*/ 3503614 h 5944045"/>
              <a:gd name="connsiteX3" fmla="*/ 323850 w 9371400"/>
              <a:gd name="connsiteY3" fmla="*/ 5886451 h 5944045"/>
              <a:gd name="connsiteX4" fmla="*/ 0 w 9371400"/>
              <a:gd name="connsiteY4" fmla="*/ 5370514 h 5944045"/>
              <a:gd name="connsiteX5" fmla="*/ 0 w 9371400"/>
              <a:gd name="connsiteY5" fmla="*/ 0 h 5944045"/>
              <a:gd name="connsiteX0" fmla="*/ 0 w 9371400"/>
              <a:gd name="connsiteY0" fmla="*/ 0 h 5869516"/>
              <a:gd name="connsiteX1" fmla="*/ 9371400 w 9371400"/>
              <a:gd name="connsiteY1" fmla="*/ 0 h 5869516"/>
              <a:gd name="connsiteX2" fmla="*/ 9371400 w 9371400"/>
              <a:gd name="connsiteY2" fmla="*/ 3503614 h 5869516"/>
              <a:gd name="connsiteX3" fmla="*/ 234950 w 9371400"/>
              <a:gd name="connsiteY3" fmla="*/ 5810251 h 5869516"/>
              <a:gd name="connsiteX4" fmla="*/ 0 w 9371400"/>
              <a:gd name="connsiteY4" fmla="*/ 5370514 h 5869516"/>
              <a:gd name="connsiteX5" fmla="*/ 0 w 9371400"/>
              <a:gd name="connsiteY5" fmla="*/ 0 h 5869516"/>
              <a:gd name="connsiteX0" fmla="*/ 0 w 9371400"/>
              <a:gd name="connsiteY0" fmla="*/ 0 h 5839290"/>
              <a:gd name="connsiteX1" fmla="*/ 9371400 w 9371400"/>
              <a:gd name="connsiteY1" fmla="*/ 0 h 5839290"/>
              <a:gd name="connsiteX2" fmla="*/ 9371400 w 9371400"/>
              <a:gd name="connsiteY2" fmla="*/ 3503614 h 5839290"/>
              <a:gd name="connsiteX3" fmla="*/ 234950 w 9371400"/>
              <a:gd name="connsiteY3" fmla="*/ 5810251 h 5839290"/>
              <a:gd name="connsiteX4" fmla="*/ 0 w 9371400"/>
              <a:gd name="connsiteY4" fmla="*/ 5370514 h 5839290"/>
              <a:gd name="connsiteX5" fmla="*/ 0 w 9371400"/>
              <a:gd name="connsiteY5" fmla="*/ 0 h 5839290"/>
              <a:gd name="connsiteX0" fmla="*/ 81267 w 9452667"/>
              <a:gd name="connsiteY0" fmla="*/ 0 h 6117953"/>
              <a:gd name="connsiteX1" fmla="*/ 9452667 w 9452667"/>
              <a:gd name="connsiteY1" fmla="*/ 0 h 6117953"/>
              <a:gd name="connsiteX2" fmla="*/ 9452667 w 9452667"/>
              <a:gd name="connsiteY2" fmla="*/ 3503614 h 6117953"/>
              <a:gd name="connsiteX3" fmla="*/ 790880 w 9452667"/>
              <a:gd name="connsiteY3" fmla="*/ 5962650 h 6117953"/>
              <a:gd name="connsiteX4" fmla="*/ 316217 w 9452667"/>
              <a:gd name="connsiteY4" fmla="*/ 5810251 h 6117953"/>
              <a:gd name="connsiteX5" fmla="*/ 81267 w 9452667"/>
              <a:gd name="connsiteY5" fmla="*/ 5370514 h 6117953"/>
              <a:gd name="connsiteX6" fmla="*/ 81267 w 9452667"/>
              <a:gd name="connsiteY6" fmla="*/ 0 h 6117953"/>
              <a:gd name="connsiteX0" fmla="*/ 0 w 9371400"/>
              <a:gd name="connsiteY0" fmla="*/ 0 h 5965597"/>
              <a:gd name="connsiteX1" fmla="*/ 9371400 w 9371400"/>
              <a:gd name="connsiteY1" fmla="*/ 0 h 5965597"/>
              <a:gd name="connsiteX2" fmla="*/ 9371400 w 9371400"/>
              <a:gd name="connsiteY2" fmla="*/ 3503614 h 5965597"/>
              <a:gd name="connsiteX3" fmla="*/ 709613 w 9371400"/>
              <a:gd name="connsiteY3" fmla="*/ 5962650 h 5965597"/>
              <a:gd name="connsiteX4" fmla="*/ 234950 w 9371400"/>
              <a:gd name="connsiteY4" fmla="*/ 5810251 h 5965597"/>
              <a:gd name="connsiteX5" fmla="*/ 0 w 9371400"/>
              <a:gd name="connsiteY5" fmla="*/ 5370514 h 5965597"/>
              <a:gd name="connsiteX6" fmla="*/ 0 w 9371400"/>
              <a:gd name="connsiteY6" fmla="*/ 0 h 5965597"/>
              <a:gd name="connsiteX0" fmla="*/ 0 w 9371400"/>
              <a:gd name="connsiteY0" fmla="*/ 0 h 5965024"/>
              <a:gd name="connsiteX1" fmla="*/ 9371400 w 9371400"/>
              <a:gd name="connsiteY1" fmla="*/ 0 h 5965024"/>
              <a:gd name="connsiteX2" fmla="*/ 9371400 w 9371400"/>
              <a:gd name="connsiteY2" fmla="*/ 3503614 h 5965024"/>
              <a:gd name="connsiteX3" fmla="*/ 709613 w 9371400"/>
              <a:gd name="connsiteY3" fmla="*/ 5962650 h 5965024"/>
              <a:gd name="connsiteX4" fmla="*/ 203200 w 9371400"/>
              <a:gd name="connsiteY4" fmla="*/ 5788026 h 5965024"/>
              <a:gd name="connsiteX5" fmla="*/ 0 w 9371400"/>
              <a:gd name="connsiteY5" fmla="*/ 5370514 h 5965024"/>
              <a:gd name="connsiteX6" fmla="*/ 0 w 9371400"/>
              <a:gd name="connsiteY6" fmla="*/ 0 h 5965024"/>
              <a:gd name="connsiteX0" fmla="*/ 0 w 9371400"/>
              <a:gd name="connsiteY0" fmla="*/ 0 h 5965393"/>
              <a:gd name="connsiteX1" fmla="*/ 9371400 w 9371400"/>
              <a:gd name="connsiteY1" fmla="*/ 0 h 5965393"/>
              <a:gd name="connsiteX2" fmla="*/ 9371400 w 9371400"/>
              <a:gd name="connsiteY2" fmla="*/ 3503614 h 5965393"/>
              <a:gd name="connsiteX3" fmla="*/ 709613 w 9371400"/>
              <a:gd name="connsiteY3" fmla="*/ 5962650 h 5965393"/>
              <a:gd name="connsiteX4" fmla="*/ 203200 w 9371400"/>
              <a:gd name="connsiteY4" fmla="*/ 5788026 h 5965393"/>
              <a:gd name="connsiteX5" fmla="*/ 0 w 9371400"/>
              <a:gd name="connsiteY5" fmla="*/ 5370514 h 5965393"/>
              <a:gd name="connsiteX6" fmla="*/ 0 w 9371400"/>
              <a:gd name="connsiteY6" fmla="*/ 0 h 5965393"/>
              <a:gd name="connsiteX0" fmla="*/ 0 w 9371400"/>
              <a:gd name="connsiteY0" fmla="*/ 0 h 5965393"/>
              <a:gd name="connsiteX1" fmla="*/ 9371400 w 9371400"/>
              <a:gd name="connsiteY1" fmla="*/ 0 h 5965393"/>
              <a:gd name="connsiteX2" fmla="*/ 9371400 w 9371400"/>
              <a:gd name="connsiteY2" fmla="*/ 3503614 h 5965393"/>
              <a:gd name="connsiteX3" fmla="*/ 709613 w 9371400"/>
              <a:gd name="connsiteY3" fmla="*/ 5962650 h 5965393"/>
              <a:gd name="connsiteX4" fmla="*/ 203200 w 9371400"/>
              <a:gd name="connsiteY4" fmla="*/ 5788026 h 5965393"/>
              <a:gd name="connsiteX5" fmla="*/ 0 w 9371400"/>
              <a:gd name="connsiteY5" fmla="*/ 5370514 h 5965393"/>
              <a:gd name="connsiteX6" fmla="*/ 0 w 9371400"/>
              <a:gd name="connsiteY6" fmla="*/ 0 h 5965393"/>
              <a:gd name="connsiteX0" fmla="*/ 0 w 9371400"/>
              <a:gd name="connsiteY0" fmla="*/ 0 h 5965393"/>
              <a:gd name="connsiteX1" fmla="*/ 9371400 w 9371400"/>
              <a:gd name="connsiteY1" fmla="*/ 0 h 5965393"/>
              <a:gd name="connsiteX2" fmla="*/ 9371400 w 9371400"/>
              <a:gd name="connsiteY2" fmla="*/ 3503614 h 5965393"/>
              <a:gd name="connsiteX3" fmla="*/ 709613 w 9371400"/>
              <a:gd name="connsiteY3" fmla="*/ 5962650 h 5965393"/>
              <a:gd name="connsiteX4" fmla="*/ 203200 w 9371400"/>
              <a:gd name="connsiteY4" fmla="*/ 5788026 h 5965393"/>
              <a:gd name="connsiteX5" fmla="*/ 0 w 9371400"/>
              <a:gd name="connsiteY5" fmla="*/ 5370514 h 5965393"/>
              <a:gd name="connsiteX6" fmla="*/ 0 w 9371400"/>
              <a:gd name="connsiteY6" fmla="*/ 0 h 5965393"/>
              <a:gd name="connsiteX0" fmla="*/ 0 w 9371400"/>
              <a:gd name="connsiteY0" fmla="*/ 0 h 5958791"/>
              <a:gd name="connsiteX1" fmla="*/ 9371400 w 9371400"/>
              <a:gd name="connsiteY1" fmla="*/ 0 h 5958791"/>
              <a:gd name="connsiteX2" fmla="*/ 9371400 w 9371400"/>
              <a:gd name="connsiteY2" fmla="*/ 3503614 h 5958791"/>
              <a:gd name="connsiteX3" fmla="*/ 642938 w 9371400"/>
              <a:gd name="connsiteY3" fmla="*/ 5956300 h 5958791"/>
              <a:gd name="connsiteX4" fmla="*/ 203200 w 9371400"/>
              <a:gd name="connsiteY4" fmla="*/ 5788026 h 5958791"/>
              <a:gd name="connsiteX5" fmla="*/ 0 w 9371400"/>
              <a:gd name="connsiteY5" fmla="*/ 5370514 h 5958791"/>
              <a:gd name="connsiteX6" fmla="*/ 0 w 9371400"/>
              <a:gd name="connsiteY6" fmla="*/ 0 h 5958791"/>
              <a:gd name="connsiteX0" fmla="*/ 0 w 9371400"/>
              <a:gd name="connsiteY0" fmla="*/ 0 h 5958791"/>
              <a:gd name="connsiteX1" fmla="*/ 9371400 w 9371400"/>
              <a:gd name="connsiteY1" fmla="*/ 0 h 5958791"/>
              <a:gd name="connsiteX2" fmla="*/ 9371400 w 9371400"/>
              <a:gd name="connsiteY2" fmla="*/ 3503614 h 5958791"/>
              <a:gd name="connsiteX3" fmla="*/ 642938 w 9371400"/>
              <a:gd name="connsiteY3" fmla="*/ 5956300 h 5958791"/>
              <a:gd name="connsiteX4" fmla="*/ 203200 w 9371400"/>
              <a:gd name="connsiteY4" fmla="*/ 5788026 h 5958791"/>
              <a:gd name="connsiteX5" fmla="*/ 0 w 9371400"/>
              <a:gd name="connsiteY5" fmla="*/ 5370514 h 5958791"/>
              <a:gd name="connsiteX6" fmla="*/ 0 w 9371400"/>
              <a:gd name="connsiteY6" fmla="*/ 0 h 5958791"/>
              <a:gd name="connsiteX0" fmla="*/ 0 w 9371400"/>
              <a:gd name="connsiteY0" fmla="*/ 0 h 5958980"/>
              <a:gd name="connsiteX1" fmla="*/ 9371400 w 9371400"/>
              <a:gd name="connsiteY1" fmla="*/ 0 h 5958980"/>
              <a:gd name="connsiteX2" fmla="*/ 9371400 w 9371400"/>
              <a:gd name="connsiteY2" fmla="*/ 3503614 h 5958980"/>
              <a:gd name="connsiteX3" fmla="*/ 642938 w 9371400"/>
              <a:gd name="connsiteY3" fmla="*/ 5956300 h 5958980"/>
              <a:gd name="connsiteX4" fmla="*/ 203200 w 9371400"/>
              <a:gd name="connsiteY4" fmla="*/ 5788026 h 5958980"/>
              <a:gd name="connsiteX5" fmla="*/ 0 w 9371400"/>
              <a:gd name="connsiteY5" fmla="*/ 5322889 h 5958980"/>
              <a:gd name="connsiteX6" fmla="*/ 0 w 9371400"/>
              <a:gd name="connsiteY6" fmla="*/ 0 h 5958980"/>
              <a:gd name="connsiteX0" fmla="*/ 0 w 9371400"/>
              <a:gd name="connsiteY0" fmla="*/ 0 h 5958980"/>
              <a:gd name="connsiteX1" fmla="*/ 9371400 w 9371400"/>
              <a:gd name="connsiteY1" fmla="*/ 0 h 5958980"/>
              <a:gd name="connsiteX2" fmla="*/ 9371400 w 9371400"/>
              <a:gd name="connsiteY2" fmla="*/ 3503614 h 5958980"/>
              <a:gd name="connsiteX3" fmla="*/ 642938 w 9371400"/>
              <a:gd name="connsiteY3" fmla="*/ 5956300 h 5958980"/>
              <a:gd name="connsiteX4" fmla="*/ 203200 w 9371400"/>
              <a:gd name="connsiteY4" fmla="*/ 5788026 h 5958980"/>
              <a:gd name="connsiteX5" fmla="*/ 0 w 9371400"/>
              <a:gd name="connsiteY5" fmla="*/ 5322889 h 5958980"/>
              <a:gd name="connsiteX6" fmla="*/ 0 w 9371400"/>
              <a:gd name="connsiteY6" fmla="*/ 0 h 5958980"/>
              <a:gd name="connsiteX0" fmla="*/ 0 w 9371400"/>
              <a:gd name="connsiteY0" fmla="*/ 0 h 5958980"/>
              <a:gd name="connsiteX1" fmla="*/ 9371400 w 9371400"/>
              <a:gd name="connsiteY1" fmla="*/ 0 h 5958980"/>
              <a:gd name="connsiteX2" fmla="*/ 9371400 w 9371400"/>
              <a:gd name="connsiteY2" fmla="*/ 3503614 h 5958980"/>
              <a:gd name="connsiteX3" fmla="*/ 642938 w 9371400"/>
              <a:gd name="connsiteY3" fmla="*/ 5956300 h 5958980"/>
              <a:gd name="connsiteX4" fmla="*/ 203200 w 9371400"/>
              <a:gd name="connsiteY4" fmla="*/ 5788026 h 5958980"/>
              <a:gd name="connsiteX5" fmla="*/ 0 w 9371400"/>
              <a:gd name="connsiteY5" fmla="*/ 5322889 h 5958980"/>
              <a:gd name="connsiteX6" fmla="*/ 0 w 9371400"/>
              <a:gd name="connsiteY6" fmla="*/ 0 h 5958980"/>
              <a:gd name="connsiteX0" fmla="*/ 0 w 9371400"/>
              <a:gd name="connsiteY0" fmla="*/ 0 h 5949683"/>
              <a:gd name="connsiteX1" fmla="*/ 9371400 w 9371400"/>
              <a:gd name="connsiteY1" fmla="*/ 0 h 5949683"/>
              <a:gd name="connsiteX2" fmla="*/ 9371400 w 9371400"/>
              <a:gd name="connsiteY2" fmla="*/ 3503614 h 5949683"/>
              <a:gd name="connsiteX3" fmla="*/ 735807 w 9371400"/>
              <a:gd name="connsiteY3" fmla="*/ 5946775 h 5949683"/>
              <a:gd name="connsiteX4" fmla="*/ 203200 w 9371400"/>
              <a:gd name="connsiteY4" fmla="*/ 5788026 h 5949683"/>
              <a:gd name="connsiteX5" fmla="*/ 0 w 9371400"/>
              <a:gd name="connsiteY5" fmla="*/ 5322889 h 5949683"/>
              <a:gd name="connsiteX6" fmla="*/ 0 w 9371400"/>
              <a:gd name="connsiteY6" fmla="*/ 0 h 5949683"/>
              <a:gd name="connsiteX0" fmla="*/ 0 w 9371400"/>
              <a:gd name="connsiteY0" fmla="*/ 0 h 5954326"/>
              <a:gd name="connsiteX1" fmla="*/ 9371400 w 9371400"/>
              <a:gd name="connsiteY1" fmla="*/ 0 h 5954326"/>
              <a:gd name="connsiteX2" fmla="*/ 9371400 w 9371400"/>
              <a:gd name="connsiteY2" fmla="*/ 3503614 h 5954326"/>
              <a:gd name="connsiteX3" fmla="*/ 638176 w 9371400"/>
              <a:gd name="connsiteY3" fmla="*/ 5951537 h 5954326"/>
              <a:gd name="connsiteX4" fmla="*/ 203200 w 9371400"/>
              <a:gd name="connsiteY4" fmla="*/ 5788026 h 5954326"/>
              <a:gd name="connsiteX5" fmla="*/ 0 w 9371400"/>
              <a:gd name="connsiteY5" fmla="*/ 5322889 h 5954326"/>
              <a:gd name="connsiteX6" fmla="*/ 0 w 9371400"/>
              <a:gd name="connsiteY6" fmla="*/ 0 h 5954326"/>
              <a:gd name="connsiteX0" fmla="*/ 0 w 9371400"/>
              <a:gd name="connsiteY0" fmla="*/ 0 h 5960329"/>
              <a:gd name="connsiteX1" fmla="*/ 9371400 w 9371400"/>
              <a:gd name="connsiteY1" fmla="*/ 0 h 5960329"/>
              <a:gd name="connsiteX2" fmla="*/ 9371400 w 9371400"/>
              <a:gd name="connsiteY2" fmla="*/ 3503614 h 5960329"/>
              <a:gd name="connsiteX3" fmla="*/ 773906 w 9371400"/>
              <a:gd name="connsiteY3" fmla="*/ 5936455 h 5960329"/>
              <a:gd name="connsiteX4" fmla="*/ 638176 w 9371400"/>
              <a:gd name="connsiteY4" fmla="*/ 5951537 h 5960329"/>
              <a:gd name="connsiteX5" fmla="*/ 203200 w 9371400"/>
              <a:gd name="connsiteY5" fmla="*/ 5788026 h 5960329"/>
              <a:gd name="connsiteX6" fmla="*/ 0 w 9371400"/>
              <a:gd name="connsiteY6" fmla="*/ 5322889 h 5960329"/>
              <a:gd name="connsiteX7" fmla="*/ 0 w 9371400"/>
              <a:gd name="connsiteY7" fmla="*/ 0 h 5960329"/>
              <a:gd name="connsiteX0" fmla="*/ 0 w 9371400"/>
              <a:gd name="connsiteY0" fmla="*/ 0 h 5962334"/>
              <a:gd name="connsiteX1" fmla="*/ 9371400 w 9371400"/>
              <a:gd name="connsiteY1" fmla="*/ 0 h 5962334"/>
              <a:gd name="connsiteX2" fmla="*/ 9371400 w 9371400"/>
              <a:gd name="connsiteY2" fmla="*/ 3503614 h 5962334"/>
              <a:gd name="connsiteX3" fmla="*/ 773906 w 9371400"/>
              <a:gd name="connsiteY3" fmla="*/ 5936455 h 5962334"/>
              <a:gd name="connsiteX4" fmla="*/ 535782 w 9371400"/>
              <a:gd name="connsiteY4" fmla="*/ 5953918 h 5962334"/>
              <a:gd name="connsiteX5" fmla="*/ 203200 w 9371400"/>
              <a:gd name="connsiteY5" fmla="*/ 5788026 h 5962334"/>
              <a:gd name="connsiteX6" fmla="*/ 0 w 9371400"/>
              <a:gd name="connsiteY6" fmla="*/ 5322889 h 5962334"/>
              <a:gd name="connsiteX7" fmla="*/ 0 w 9371400"/>
              <a:gd name="connsiteY7" fmla="*/ 0 h 5962334"/>
              <a:gd name="connsiteX0" fmla="*/ 0 w 9371400"/>
              <a:gd name="connsiteY0" fmla="*/ 0 h 5960358"/>
              <a:gd name="connsiteX1" fmla="*/ 9371400 w 9371400"/>
              <a:gd name="connsiteY1" fmla="*/ 0 h 5960358"/>
              <a:gd name="connsiteX2" fmla="*/ 9371400 w 9371400"/>
              <a:gd name="connsiteY2" fmla="*/ 3503614 h 5960358"/>
              <a:gd name="connsiteX3" fmla="*/ 773906 w 9371400"/>
              <a:gd name="connsiteY3" fmla="*/ 5936455 h 5960358"/>
              <a:gd name="connsiteX4" fmla="*/ 535782 w 9371400"/>
              <a:gd name="connsiteY4" fmla="*/ 5953918 h 5960358"/>
              <a:gd name="connsiteX5" fmla="*/ 203200 w 9371400"/>
              <a:gd name="connsiteY5" fmla="*/ 5788026 h 5960358"/>
              <a:gd name="connsiteX6" fmla="*/ 0 w 9371400"/>
              <a:gd name="connsiteY6" fmla="*/ 5322889 h 5960358"/>
              <a:gd name="connsiteX7" fmla="*/ 0 w 9371400"/>
              <a:gd name="connsiteY7" fmla="*/ 0 h 5960358"/>
              <a:gd name="connsiteX0" fmla="*/ 0 w 9371400"/>
              <a:gd name="connsiteY0" fmla="*/ 0 h 5962002"/>
              <a:gd name="connsiteX1" fmla="*/ 9371400 w 9371400"/>
              <a:gd name="connsiteY1" fmla="*/ 0 h 5962002"/>
              <a:gd name="connsiteX2" fmla="*/ 9371400 w 9371400"/>
              <a:gd name="connsiteY2" fmla="*/ 3503614 h 5962002"/>
              <a:gd name="connsiteX3" fmla="*/ 773906 w 9371400"/>
              <a:gd name="connsiteY3" fmla="*/ 5936455 h 5962002"/>
              <a:gd name="connsiteX4" fmla="*/ 535782 w 9371400"/>
              <a:gd name="connsiteY4" fmla="*/ 5953918 h 5962002"/>
              <a:gd name="connsiteX5" fmla="*/ 198438 w 9371400"/>
              <a:gd name="connsiteY5" fmla="*/ 5792788 h 5962002"/>
              <a:gd name="connsiteX6" fmla="*/ 0 w 9371400"/>
              <a:gd name="connsiteY6" fmla="*/ 5322889 h 5962002"/>
              <a:gd name="connsiteX7" fmla="*/ 0 w 9371400"/>
              <a:gd name="connsiteY7" fmla="*/ 0 h 5962002"/>
              <a:gd name="connsiteX0" fmla="*/ 0 w 9371400"/>
              <a:gd name="connsiteY0" fmla="*/ 0 h 5962002"/>
              <a:gd name="connsiteX1" fmla="*/ 9371400 w 9371400"/>
              <a:gd name="connsiteY1" fmla="*/ 0 h 5962002"/>
              <a:gd name="connsiteX2" fmla="*/ 9371400 w 9371400"/>
              <a:gd name="connsiteY2" fmla="*/ 3503614 h 5962002"/>
              <a:gd name="connsiteX3" fmla="*/ 773906 w 9371400"/>
              <a:gd name="connsiteY3" fmla="*/ 5936455 h 5962002"/>
              <a:gd name="connsiteX4" fmla="*/ 535782 w 9371400"/>
              <a:gd name="connsiteY4" fmla="*/ 5953918 h 5962002"/>
              <a:gd name="connsiteX5" fmla="*/ 198438 w 9371400"/>
              <a:gd name="connsiteY5" fmla="*/ 5792788 h 5962002"/>
              <a:gd name="connsiteX6" fmla="*/ 0 w 9371400"/>
              <a:gd name="connsiteY6" fmla="*/ 5322889 h 5962002"/>
              <a:gd name="connsiteX7" fmla="*/ 0 w 9371400"/>
              <a:gd name="connsiteY7" fmla="*/ 0 h 5962002"/>
              <a:gd name="connsiteX0" fmla="*/ 0 w 9371400"/>
              <a:gd name="connsiteY0" fmla="*/ 0 h 5962002"/>
              <a:gd name="connsiteX1" fmla="*/ 9371400 w 9371400"/>
              <a:gd name="connsiteY1" fmla="*/ 0 h 5962002"/>
              <a:gd name="connsiteX2" fmla="*/ 9371400 w 9371400"/>
              <a:gd name="connsiteY2" fmla="*/ 3503614 h 5962002"/>
              <a:gd name="connsiteX3" fmla="*/ 773906 w 9371400"/>
              <a:gd name="connsiteY3" fmla="*/ 5936455 h 5962002"/>
              <a:gd name="connsiteX4" fmla="*/ 535782 w 9371400"/>
              <a:gd name="connsiteY4" fmla="*/ 5953918 h 5962002"/>
              <a:gd name="connsiteX5" fmla="*/ 198438 w 9371400"/>
              <a:gd name="connsiteY5" fmla="*/ 5792788 h 5962002"/>
              <a:gd name="connsiteX6" fmla="*/ 0 w 9371400"/>
              <a:gd name="connsiteY6" fmla="*/ 5322889 h 5962002"/>
              <a:gd name="connsiteX7" fmla="*/ 0 w 9371400"/>
              <a:gd name="connsiteY7" fmla="*/ 0 h 5962002"/>
              <a:gd name="connsiteX0" fmla="*/ 0 w 9371400"/>
              <a:gd name="connsiteY0" fmla="*/ 0 h 5958126"/>
              <a:gd name="connsiteX1" fmla="*/ 9371400 w 9371400"/>
              <a:gd name="connsiteY1" fmla="*/ 0 h 5958126"/>
              <a:gd name="connsiteX2" fmla="*/ 9371400 w 9371400"/>
              <a:gd name="connsiteY2" fmla="*/ 3503614 h 5958126"/>
              <a:gd name="connsiteX3" fmla="*/ 773906 w 9371400"/>
              <a:gd name="connsiteY3" fmla="*/ 5936455 h 5958126"/>
              <a:gd name="connsiteX4" fmla="*/ 535782 w 9371400"/>
              <a:gd name="connsiteY4" fmla="*/ 5953918 h 5958126"/>
              <a:gd name="connsiteX5" fmla="*/ 198438 w 9371400"/>
              <a:gd name="connsiteY5" fmla="*/ 5792788 h 5958126"/>
              <a:gd name="connsiteX6" fmla="*/ 0 w 9371400"/>
              <a:gd name="connsiteY6" fmla="*/ 5322889 h 5958126"/>
              <a:gd name="connsiteX7" fmla="*/ 0 w 9371400"/>
              <a:gd name="connsiteY7" fmla="*/ 0 h 5958126"/>
              <a:gd name="connsiteX0" fmla="*/ 0 w 9371400"/>
              <a:gd name="connsiteY0" fmla="*/ 0 h 5958126"/>
              <a:gd name="connsiteX1" fmla="*/ 9371400 w 9371400"/>
              <a:gd name="connsiteY1" fmla="*/ 0 h 5958126"/>
              <a:gd name="connsiteX2" fmla="*/ 9371400 w 9371400"/>
              <a:gd name="connsiteY2" fmla="*/ 3503614 h 5958126"/>
              <a:gd name="connsiteX3" fmla="*/ 773906 w 9371400"/>
              <a:gd name="connsiteY3" fmla="*/ 5936455 h 5958126"/>
              <a:gd name="connsiteX4" fmla="*/ 535782 w 9371400"/>
              <a:gd name="connsiteY4" fmla="*/ 5953918 h 5958126"/>
              <a:gd name="connsiteX5" fmla="*/ 198438 w 9371400"/>
              <a:gd name="connsiteY5" fmla="*/ 5792788 h 5958126"/>
              <a:gd name="connsiteX6" fmla="*/ 0 w 9371400"/>
              <a:gd name="connsiteY6" fmla="*/ 5322889 h 5958126"/>
              <a:gd name="connsiteX7" fmla="*/ 0 w 9371400"/>
              <a:gd name="connsiteY7" fmla="*/ 0 h 5958126"/>
              <a:gd name="connsiteX0" fmla="*/ 0 w 9371400"/>
              <a:gd name="connsiteY0" fmla="*/ 0 h 5958126"/>
              <a:gd name="connsiteX1" fmla="*/ 9371400 w 9371400"/>
              <a:gd name="connsiteY1" fmla="*/ 0 h 5958126"/>
              <a:gd name="connsiteX2" fmla="*/ 9371400 w 9371400"/>
              <a:gd name="connsiteY2" fmla="*/ 3503614 h 5958126"/>
              <a:gd name="connsiteX3" fmla="*/ 773906 w 9371400"/>
              <a:gd name="connsiteY3" fmla="*/ 5936455 h 5958126"/>
              <a:gd name="connsiteX4" fmla="*/ 535782 w 9371400"/>
              <a:gd name="connsiteY4" fmla="*/ 5953918 h 5958126"/>
              <a:gd name="connsiteX5" fmla="*/ 198438 w 9371400"/>
              <a:gd name="connsiteY5" fmla="*/ 5792788 h 5958126"/>
              <a:gd name="connsiteX6" fmla="*/ 0 w 9371400"/>
              <a:gd name="connsiteY6" fmla="*/ 5322889 h 5958126"/>
              <a:gd name="connsiteX7" fmla="*/ 0 w 9371400"/>
              <a:gd name="connsiteY7" fmla="*/ 0 h 5958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371400" h="5958126">
                <a:moveTo>
                  <a:pt x="0" y="0"/>
                </a:moveTo>
                <a:lnTo>
                  <a:pt x="9371400" y="0"/>
                </a:lnTo>
                <a:lnTo>
                  <a:pt x="9371400" y="3503614"/>
                </a:lnTo>
                <a:lnTo>
                  <a:pt x="773906" y="5936455"/>
                </a:lnTo>
                <a:cubicBezTo>
                  <a:pt x="728663" y="5941482"/>
                  <a:pt x="626930" y="5968337"/>
                  <a:pt x="535782" y="5953918"/>
                </a:cubicBezTo>
                <a:cubicBezTo>
                  <a:pt x="444634" y="5939499"/>
                  <a:pt x="337741" y="5917010"/>
                  <a:pt x="198438" y="5792788"/>
                </a:cubicBezTo>
                <a:cubicBezTo>
                  <a:pt x="59135" y="5668566"/>
                  <a:pt x="3016" y="5434703"/>
                  <a:pt x="0" y="5322889"/>
                </a:cubicBezTo>
                <a:lnTo>
                  <a:pt x="0" y="0"/>
                </a:lnTo>
                <a:close/>
              </a:path>
            </a:pathLst>
          </a:custGeom>
          <a:solidFill>
            <a:schemeClr val="accent4"/>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endParaRPr lang="en-GB" sz="1400" dirty="0" err="1"/>
          </a:p>
        </p:txBody>
      </p:sp>
      <p:sp>
        <p:nvSpPr>
          <p:cNvPr id="13" name="Text Placeholder 10"/>
          <p:cNvSpPr>
            <a:spLocks noGrp="1"/>
          </p:cNvSpPr>
          <p:nvPr>
            <p:ph type="body" sz="quarter" idx="14" hasCustomPrompt="1"/>
          </p:nvPr>
        </p:nvSpPr>
        <p:spPr>
          <a:xfrm>
            <a:off x="762000" y="4570413"/>
            <a:ext cx="2086708" cy="819150"/>
          </a:xfrm>
        </p:spPr>
        <p:txBody>
          <a:bodyPr wrap="square" anchor="b">
            <a:noAutofit/>
          </a:bodyPr>
          <a:lstStyle>
            <a:lvl1pPr>
              <a:lnSpc>
                <a:spcPct val="100000"/>
              </a:lnSpc>
              <a:spcAft>
                <a:spcPts val="0"/>
              </a:spcAft>
              <a:defRPr sz="10800" b="1">
                <a:solidFill>
                  <a:schemeClr val="bg1"/>
                </a:solidFill>
              </a:defRPr>
            </a:lvl1pPr>
          </a:lstStyle>
          <a:p>
            <a:pPr lvl="0"/>
            <a:r>
              <a:rPr lang="en-US" dirty="0"/>
              <a:t>#.#</a:t>
            </a:r>
          </a:p>
        </p:txBody>
      </p:sp>
      <p:sp>
        <p:nvSpPr>
          <p:cNvPr id="16" name="Freeform 6"/>
          <p:cNvSpPr>
            <a:spLocks/>
          </p:cNvSpPr>
          <p:nvPr userDrawn="1"/>
        </p:nvSpPr>
        <p:spPr bwMode="auto">
          <a:xfrm>
            <a:off x="8367346" y="-1"/>
            <a:ext cx="320920" cy="482041"/>
          </a:xfrm>
          <a:custGeom>
            <a:avLst/>
            <a:gdLst>
              <a:gd name="T0" fmla="*/ 0 w 120"/>
              <a:gd name="T1" fmla="*/ 0 h 164"/>
              <a:gd name="T2" fmla="*/ 120 w 120"/>
              <a:gd name="T3" fmla="*/ 0 h 164"/>
              <a:gd name="T4" fmla="*/ 120 w 120"/>
              <a:gd name="T5" fmla="*/ 138 h 164"/>
              <a:gd name="T6" fmla="*/ 13 w 120"/>
              <a:gd name="T7" fmla="*/ 164 h 164"/>
              <a:gd name="T8" fmla="*/ 10 w 120"/>
              <a:gd name="T9" fmla="*/ 164 h 164"/>
              <a:gd name="T10" fmla="*/ 0 w 120"/>
              <a:gd name="T11" fmla="*/ 156 h 164"/>
              <a:gd name="T12" fmla="*/ 0 w 120"/>
              <a:gd name="T13" fmla="*/ 0 h 164"/>
            </a:gdLst>
            <a:ahLst/>
            <a:cxnLst>
              <a:cxn ang="0">
                <a:pos x="T0" y="T1"/>
              </a:cxn>
              <a:cxn ang="0">
                <a:pos x="T2" y="T3"/>
              </a:cxn>
              <a:cxn ang="0">
                <a:pos x="T4" y="T5"/>
              </a:cxn>
              <a:cxn ang="0">
                <a:pos x="T6" y="T7"/>
              </a:cxn>
              <a:cxn ang="0">
                <a:pos x="T8" y="T9"/>
              </a:cxn>
              <a:cxn ang="0">
                <a:pos x="T10" y="T11"/>
              </a:cxn>
              <a:cxn ang="0">
                <a:pos x="T12" y="T13"/>
              </a:cxn>
            </a:cxnLst>
            <a:rect l="0" t="0"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bg1"/>
          </a:solidFill>
          <a:ln>
            <a:noFill/>
          </a:ln>
        </p:spPr>
        <p:txBody>
          <a:bodyPr vert="horz" wrap="none" lIns="0" tIns="0" rIns="0" bIns="36000" numCol="1" anchor="ctr" anchorCtr="1" compatLnSpc="1">
            <a:prstTxWarp prst="textNoShape">
              <a:avLst/>
            </a:prstTxWarp>
          </a:bodyPr>
          <a:lstStyle/>
          <a:p>
            <a:pPr marL="0" marR="0" indent="0" algn="ctr" defTabSz="872722" rtl="0" eaLnBrk="1" fontAlgn="auto" latinLnBrk="0" hangingPunct="1">
              <a:lnSpc>
                <a:spcPct val="100000"/>
              </a:lnSpc>
              <a:spcBef>
                <a:spcPts val="0"/>
              </a:spcBef>
              <a:spcAft>
                <a:spcPts val="0"/>
              </a:spcAft>
              <a:buClrTx/>
              <a:buSzTx/>
              <a:buFontTx/>
              <a:buNone/>
              <a:tabLst/>
              <a:defRPr/>
            </a:pPr>
            <a:fld id="{12E06541-304F-41DA-A076-D86DB9E81A9C}" type="slidenum">
              <a:rPr lang="en-GB" sz="1200" smtClean="0">
                <a:solidFill>
                  <a:schemeClr val="accent1"/>
                </a:solidFill>
              </a:rPr>
              <a:pPr marL="0" marR="0" indent="0" algn="ctr" defTabSz="872722" rtl="0" eaLnBrk="1" fontAlgn="auto" latinLnBrk="0" hangingPunct="1">
                <a:lnSpc>
                  <a:spcPct val="100000"/>
                </a:lnSpc>
                <a:spcBef>
                  <a:spcPts val="0"/>
                </a:spcBef>
                <a:spcAft>
                  <a:spcPts val="0"/>
                </a:spcAft>
                <a:buClrTx/>
                <a:buSzTx/>
                <a:buFontTx/>
                <a:buNone/>
                <a:tabLst/>
                <a:defRPr/>
              </a:pPr>
              <a:t>‹#›</a:t>
            </a:fld>
            <a:endParaRPr lang="en-GB" sz="1200">
              <a:solidFill>
                <a:schemeClr val="accent1"/>
              </a:solidFill>
            </a:endParaRPr>
          </a:p>
        </p:txBody>
      </p:sp>
      <p:sp>
        <p:nvSpPr>
          <p:cNvPr id="8" name="Title 7"/>
          <p:cNvSpPr>
            <a:spLocks noGrp="1"/>
          </p:cNvSpPr>
          <p:nvPr>
            <p:ph type="title"/>
          </p:nvPr>
        </p:nvSpPr>
        <p:spPr/>
        <p:txBody>
          <a:bodyPr/>
          <a:lstStyle>
            <a:lvl1pPr>
              <a:defRPr>
                <a:solidFill>
                  <a:schemeClr val="bg1"/>
                </a:solidFill>
              </a:defRPr>
            </a:lvl1pPr>
          </a:lstStyle>
          <a:p>
            <a:r>
              <a:rPr lang="en-US"/>
              <a:t>Click to edit Master title style</a:t>
            </a:r>
            <a:endParaRPr lang="en-GB" dirty="0"/>
          </a:p>
        </p:txBody>
      </p:sp>
      <p:sp>
        <p:nvSpPr>
          <p:cNvPr id="9" name="Rectangle 8"/>
          <p:cNvSpPr/>
          <p:nvPr userDrawn="1"/>
        </p:nvSpPr>
        <p:spPr>
          <a:xfrm>
            <a:off x="762000" y="6387327"/>
            <a:ext cx="1929522" cy="153888"/>
          </a:xfrm>
          <a:prstGeom prst="rect">
            <a:avLst/>
          </a:prstGeom>
        </p:spPr>
        <p:txBody>
          <a:bodyPr wrap="none" lIns="0" tIns="0" rIns="0" bIns="0">
            <a:noAutofit/>
          </a:bodyPr>
          <a:lstStyle/>
          <a:p>
            <a:r>
              <a:rPr lang="en-GB" sz="1000" dirty="0"/>
              <a:t>Name of the university</a:t>
            </a:r>
            <a:r>
              <a:rPr lang="en-GB" sz="1000" baseline="0" dirty="0"/>
              <a:t> / Date of workshop</a:t>
            </a:r>
            <a:endParaRPr lang="en-GB" sz="1000" dirty="0"/>
          </a:p>
        </p:txBody>
      </p:sp>
    </p:spTree>
    <p:extLst>
      <p:ext uri="{BB962C8B-B14F-4D97-AF65-F5344CB8AC3E}">
        <p14:creationId xmlns:p14="http://schemas.microsoft.com/office/powerpoint/2010/main" val="336049515"/>
      </p:ext>
    </p:extLst>
  </p:cSld>
  <p:clrMapOvr>
    <a:masterClrMapping/>
  </p:clrMapOvr>
  <p:extLst mod="1">
    <p:ext uri="{DCECCB84-F9BA-43D5-87BE-67443E8EF086}">
      <p15:sldGuideLst xmlns:p15="http://schemas.microsoft.com/office/powerpoint/2012/main" xmlns="">
        <p15:guide id="1" pos="1079"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ne column">
    <p:spTree>
      <p:nvGrpSpPr>
        <p:cNvPr id="1" name=""/>
        <p:cNvGrpSpPr/>
        <p:nvPr/>
      </p:nvGrpSpPr>
      <p:grpSpPr>
        <a:xfrm>
          <a:off x="0" y="0"/>
          <a:ext cx="0" cy="0"/>
          <a:chOff x="0" y="0"/>
          <a:chExt cx="0" cy="0"/>
        </a:xfrm>
      </p:grpSpPr>
      <p:sp>
        <p:nvSpPr>
          <p:cNvPr id="11" name="Text Placeholder 10"/>
          <p:cNvSpPr>
            <a:spLocks noGrp="1"/>
          </p:cNvSpPr>
          <p:nvPr>
            <p:ph type="body" sz="quarter" idx="14"/>
          </p:nvPr>
        </p:nvSpPr>
        <p:spPr>
          <a:xfrm>
            <a:off x="762000" y="1436689"/>
            <a:ext cx="7605347" cy="2283702"/>
          </a:xfrm>
        </p:spPr>
        <p:txBody>
          <a:bodyPr>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Title 11"/>
          <p:cNvSpPr>
            <a:spLocks noGrp="1"/>
          </p:cNvSpPr>
          <p:nvPr>
            <p:ph type="title"/>
          </p:nvPr>
        </p:nvSpPr>
        <p:spPr>
          <a:xfrm>
            <a:off x="762000" y="538163"/>
            <a:ext cx="7605347" cy="370558"/>
          </a:xfrm>
        </p:spPr>
        <p:txBody>
          <a:bodyPr/>
          <a:lstStyle/>
          <a:p>
            <a:r>
              <a:rPr lang="en-US"/>
              <a:t>Click to edit Master title style</a:t>
            </a:r>
            <a:endParaRPr lang="en-GB"/>
          </a:p>
        </p:txBody>
      </p:sp>
    </p:spTree>
    <p:extLst>
      <p:ext uri="{BB962C8B-B14F-4D97-AF65-F5344CB8AC3E}">
        <p14:creationId xmlns:p14="http://schemas.microsoft.com/office/powerpoint/2010/main" val="1480535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361B02-990D-4110-A503-D0593E849DB9}"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6D904-4545-45AB-BEA5-4FA1C2C1BDC6}" type="slidenum">
              <a:rPr lang="en-US" smtClean="0"/>
              <a:t>‹#›</a:t>
            </a:fld>
            <a:endParaRPr lang="en-US"/>
          </a:p>
        </p:txBody>
      </p:sp>
    </p:spTree>
    <p:extLst>
      <p:ext uri="{BB962C8B-B14F-4D97-AF65-F5344CB8AC3E}">
        <p14:creationId xmlns:p14="http://schemas.microsoft.com/office/powerpoint/2010/main" val="1837056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361B02-990D-4110-A503-D0593E849DB9}"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6D904-4545-45AB-BEA5-4FA1C2C1BDC6}" type="slidenum">
              <a:rPr lang="en-US" smtClean="0"/>
              <a:t>‹#›</a:t>
            </a:fld>
            <a:endParaRPr lang="en-US"/>
          </a:p>
        </p:txBody>
      </p:sp>
    </p:spTree>
    <p:extLst>
      <p:ext uri="{BB962C8B-B14F-4D97-AF65-F5344CB8AC3E}">
        <p14:creationId xmlns:p14="http://schemas.microsoft.com/office/powerpoint/2010/main" val="4076467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361B02-990D-4110-A503-D0593E849DB9}"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6D904-4545-45AB-BEA5-4FA1C2C1BDC6}" type="slidenum">
              <a:rPr lang="en-US" smtClean="0"/>
              <a:t>‹#›</a:t>
            </a:fld>
            <a:endParaRPr lang="en-US"/>
          </a:p>
        </p:txBody>
      </p:sp>
    </p:spTree>
    <p:extLst>
      <p:ext uri="{BB962C8B-B14F-4D97-AF65-F5344CB8AC3E}">
        <p14:creationId xmlns:p14="http://schemas.microsoft.com/office/powerpoint/2010/main" val="2389863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361B02-990D-4110-A503-D0593E849DB9}"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46D904-4545-45AB-BEA5-4FA1C2C1BDC6}" type="slidenum">
              <a:rPr lang="en-US" smtClean="0"/>
              <a:t>‹#›</a:t>
            </a:fld>
            <a:endParaRPr lang="en-US"/>
          </a:p>
        </p:txBody>
      </p:sp>
    </p:spTree>
    <p:extLst>
      <p:ext uri="{BB962C8B-B14F-4D97-AF65-F5344CB8AC3E}">
        <p14:creationId xmlns:p14="http://schemas.microsoft.com/office/powerpoint/2010/main" val="121075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61B02-990D-4110-A503-D0593E849DB9}"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46D904-4545-45AB-BEA5-4FA1C2C1BDC6}" type="slidenum">
              <a:rPr lang="en-US" smtClean="0"/>
              <a:t>‹#›</a:t>
            </a:fld>
            <a:endParaRPr lang="en-US"/>
          </a:p>
        </p:txBody>
      </p:sp>
    </p:spTree>
    <p:extLst>
      <p:ext uri="{BB962C8B-B14F-4D97-AF65-F5344CB8AC3E}">
        <p14:creationId xmlns:p14="http://schemas.microsoft.com/office/powerpoint/2010/main" val="2739405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361B02-990D-4110-A503-D0593E849DB9}"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46D904-4545-45AB-BEA5-4FA1C2C1BDC6}" type="slidenum">
              <a:rPr lang="en-US" smtClean="0"/>
              <a:t>‹#›</a:t>
            </a:fld>
            <a:endParaRPr lang="en-US"/>
          </a:p>
        </p:txBody>
      </p:sp>
    </p:spTree>
    <p:extLst>
      <p:ext uri="{BB962C8B-B14F-4D97-AF65-F5344CB8AC3E}">
        <p14:creationId xmlns:p14="http://schemas.microsoft.com/office/powerpoint/2010/main" val="1963419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361B02-990D-4110-A503-D0593E849DB9}"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6D904-4545-45AB-BEA5-4FA1C2C1BDC6}" type="slidenum">
              <a:rPr lang="en-US" smtClean="0"/>
              <a:t>‹#›</a:t>
            </a:fld>
            <a:endParaRPr lang="en-US"/>
          </a:p>
        </p:txBody>
      </p:sp>
    </p:spTree>
    <p:extLst>
      <p:ext uri="{BB962C8B-B14F-4D97-AF65-F5344CB8AC3E}">
        <p14:creationId xmlns:p14="http://schemas.microsoft.com/office/powerpoint/2010/main" val="1324932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361B02-990D-4110-A503-D0593E849DB9}"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6D904-4545-45AB-BEA5-4FA1C2C1BDC6}" type="slidenum">
              <a:rPr lang="en-US" smtClean="0"/>
              <a:t>‹#›</a:t>
            </a:fld>
            <a:endParaRPr lang="en-US"/>
          </a:p>
        </p:txBody>
      </p:sp>
    </p:spTree>
    <p:extLst>
      <p:ext uri="{BB962C8B-B14F-4D97-AF65-F5344CB8AC3E}">
        <p14:creationId xmlns:p14="http://schemas.microsoft.com/office/powerpoint/2010/main" val="83435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361B02-990D-4110-A503-D0593E849DB9}" type="datetimeFigureOut">
              <a:rPr lang="en-US" smtClean="0"/>
              <a:t>10/1/2019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46D904-4545-45AB-BEA5-4FA1C2C1BDC6}" type="slidenum">
              <a:rPr lang="en-US" smtClean="0"/>
              <a:t>‹#›</a:t>
            </a:fld>
            <a:endParaRPr lang="en-US"/>
          </a:p>
        </p:txBody>
      </p:sp>
    </p:spTree>
    <p:extLst>
      <p:ext uri="{BB962C8B-B14F-4D97-AF65-F5344CB8AC3E}">
        <p14:creationId xmlns:p14="http://schemas.microsoft.com/office/powerpoint/2010/main" val="667240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1" y="1433896"/>
            <a:ext cx="7605347" cy="370558"/>
          </a:xfrm>
        </p:spPr>
        <p:txBody>
          <a:bodyPr>
            <a:normAutofit fontScale="90000"/>
          </a:bodyPr>
          <a:lstStyle/>
          <a:p>
            <a:r>
              <a:rPr lang="en-NZ" sz="4400" dirty="0"/>
              <a:t>Logical Manuscript Structure</a:t>
            </a:r>
            <a:endParaRPr lang="en-GB" sz="4400" dirty="0"/>
          </a:p>
        </p:txBody>
      </p:sp>
    </p:spTree>
    <p:extLst>
      <p:ext uri="{BB962C8B-B14F-4D97-AF65-F5344CB8AC3E}">
        <p14:creationId xmlns:p14="http://schemas.microsoft.com/office/powerpoint/2010/main" val="1899343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200" dirty="0"/>
              <a:t>Titles – Get your reader’s attention</a:t>
            </a:r>
          </a:p>
        </p:txBody>
      </p:sp>
      <p:sp>
        <p:nvSpPr>
          <p:cNvPr id="6" name="Rounded Rectangle 5"/>
          <p:cNvSpPr/>
          <p:nvPr/>
        </p:nvSpPr>
        <p:spPr>
          <a:xfrm>
            <a:off x="907543" y="1370033"/>
            <a:ext cx="3289749" cy="762000"/>
          </a:xfrm>
          <a:prstGeom prst="roundRect">
            <a:avLst/>
          </a:prstGeom>
          <a:solidFill>
            <a:schemeClr val="accent2"/>
          </a:soli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prstClr val="white"/>
                </a:solidFill>
                <a:effectLst/>
                <a:uLnTx/>
                <a:uFillTx/>
                <a:ea typeface="ＭＳ Ｐゴシック" charset="0"/>
              </a:rPr>
              <a:t>Should include…</a:t>
            </a:r>
          </a:p>
        </p:txBody>
      </p:sp>
      <p:sp>
        <p:nvSpPr>
          <p:cNvPr id="7" name="Rounded Rectangle 21"/>
          <p:cNvSpPr/>
          <p:nvPr/>
        </p:nvSpPr>
        <p:spPr>
          <a:xfrm>
            <a:off x="381000" y="2284433"/>
            <a:ext cx="4068447" cy="1791284"/>
          </a:xfrm>
          <a:prstGeom prst="roundRect">
            <a:avLst>
              <a:gd name="adj" fmla="val 9760"/>
            </a:avLst>
          </a:prstGeom>
          <a:solidFill>
            <a:sysClr val="window" lastClr="FFFFFF"/>
          </a:solidFill>
          <a:ln w="19050" cap="flat" cmpd="sng" algn="ctr">
            <a:solidFill>
              <a:schemeClr val="accent2"/>
            </a:solidFill>
            <a:prstDash val="solid"/>
          </a:ln>
          <a:effectLst>
            <a:outerShdw blurRad="40000" dist="23000" dir="5400000" rotWithShape="0">
              <a:srgbClr val="000000">
                <a:alpha val="35000"/>
              </a:srgbClr>
            </a:outerShdw>
          </a:effectLst>
        </p:spPr>
        <p:txBody>
          <a:bodyPr rtlCol="0" anchor="ctr"/>
          <a:lstStyle/>
          <a:p>
            <a:pPr marL="457200" marR="0" lvl="0" indent="-457200" defTabSz="914400" eaLnBrk="1" fontAlgn="auto" latinLnBrk="0" hangingPunct="1">
              <a:lnSpc>
                <a:spcPct val="100000"/>
              </a:lnSpc>
              <a:spcBef>
                <a:spcPts val="0"/>
              </a:spcBef>
              <a:spcAft>
                <a:spcPts val="0"/>
              </a:spcAft>
              <a:buClr>
                <a:schemeClr val="accent2"/>
              </a:buClr>
              <a:buSzTx/>
              <a:buFont typeface="Wingdings" panose="05000000000000000000" pitchFamily="2" charset="2"/>
              <a:buChar char="ü"/>
              <a:tabLst/>
              <a:defRPr/>
            </a:pPr>
            <a:r>
              <a:rPr lang="en-US" sz="2600" b="1" kern="0" dirty="0">
                <a:solidFill>
                  <a:schemeClr val="tx1">
                    <a:lumMod val="50000"/>
                  </a:schemeClr>
                </a:solidFill>
                <a:ea typeface="ＭＳ Ｐゴシック" charset="0"/>
              </a:rPr>
              <a:t>What’s important</a:t>
            </a:r>
            <a:endParaRPr kumimoji="0" lang="en-US" sz="2600" b="1" i="0" u="none" strike="noStrike" kern="0" cap="none" spc="0" normalizeH="0" baseline="0" noProof="0" dirty="0">
              <a:ln>
                <a:noFill/>
              </a:ln>
              <a:solidFill>
                <a:schemeClr val="tx1">
                  <a:lumMod val="50000"/>
                </a:schemeClr>
              </a:solidFill>
              <a:effectLst/>
              <a:uLnTx/>
              <a:uFillTx/>
              <a:ea typeface="ＭＳ Ｐゴシック" charset="0"/>
            </a:endParaRPr>
          </a:p>
          <a:p>
            <a:pPr marL="457200" marR="0" lvl="0" indent="-457200" defTabSz="914400" eaLnBrk="1" fontAlgn="auto" latinLnBrk="0" hangingPunct="1">
              <a:lnSpc>
                <a:spcPct val="100000"/>
              </a:lnSpc>
              <a:spcBef>
                <a:spcPts val="0"/>
              </a:spcBef>
              <a:spcAft>
                <a:spcPts val="0"/>
              </a:spcAft>
              <a:buClr>
                <a:schemeClr val="accent2"/>
              </a:buClr>
              <a:buSzTx/>
              <a:buFont typeface="Wingdings" panose="05000000000000000000" pitchFamily="2" charset="2"/>
              <a:buChar char="ü"/>
              <a:tabLst/>
              <a:defRPr/>
            </a:pPr>
            <a:r>
              <a:rPr kumimoji="0" lang="en-US" sz="2600" b="1" i="0" u="none" strike="noStrike" kern="0" cap="none" spc="0" normalizeH="0" baseline="0" noProof="0" dirty="0">
                <a:ln>
                  <a:noFill/>
                </a:ln>
                <a:solidFill>
                  <a:schemeClr val="tx1">
                    <a:lumMod val="50000"/>
                  </a:schemeClr>
                </a:solidFill>
                <a:effectLst/>
                <a:uLnTx/>
                <a:uFillTx/>
                <a:ea typeface="ＭＳ Ｐゴシック" charset="0"/>
              </a:rPr>
              <a:t>Keywords for indexing</a:t>
            </a:r>
          </a:p>
          <a:p>
            <a:pPr marL="457200" marR="0" lvl="0" indent="-457200" defTabSz="914400" eaLnBrk="1" fontAlgn="auto" latinLnBrk="0" hangingPunct="1">
              <a:lnSpc>
                <a:spcPct val="100000"/>
              </a:lnSpc>
              <a:spcBef>
                <a:spcPts val="0"/>
              </a:spcBef>
              <a:spcAft>
                <a:spcPts val="0"/>
              </a:spcAft>
              <a:buClr>
                <a:schemeClr val="accent2"/>
              </a:buClr>
              <a:buSzTx/>
              <a:buFont typeface="Wingdings" panose="05000000000000000000" pitchFamily="2" charset="2"/>
              <a:buChar char="ü"/>
              <a:tabLst/>
              <a:defRPr/>
            </a:pPr>
            <a:r>
              <a:rPr lang="en-US" sz="2600" b="1" kern="0" dirty="0">
                <a:solidFill>
                  <a:schemeClr val="tx1">
                    <a:lumMod val="50000"/>
                  </a:schemeClr>
                </a:solidFill>
                <a:ea typeface="ＭＳ Ｐゴシック" charset="0"/>
              </a:rPr>
              <a:t>Conciseness (&lt;20 words)</a:t>
            </a:r>
            <a:endParaRPr kumimoji="0" lang="en-US" sz="2600" b="1" i="0" u="none" strike="noStrike" kern="0" cap="none" spc="0" normalizeH="0" baseline="0" noProof="0" dirty="0">
              <a:ln>
                <a:noFill/>
              </a:ln>
              <a:solidFill>
                <a:schemeClr val="tx1">
                  <a:lumMod val="50000"/>
                </a:schemeClr>
              </a:solidFill>
              <a:effectLst/>
              <a:uLnTx/>
              <a:uFillTx/>
              <a:ea typeface="ＭＳ Ｐゴシック" charset="0"/>
            </a:endParaRPr>
          </a:p>
        </p:txBody>
      </p:sp>
      <p:sp>
        <p:nvSpPr>
          <p:cNvPr id="8" name="Rounded Rectangle 21"/>
          <p:cNvSpPr/>
          <p:nvPr/>
        </p:nvSpPr>
        <p:spPr>
          <a:xfrm>
            <a:off x="4817765" y="1370033"/>
            <a:ext cx="3289749" cy="762000"/>
          </a:xfrm>
          <a:prstGeom prst="roundRect">
            <a:avLst/>
          </a:prstGeom>
          <a:solidFill>
            <a:srgbClr val="B5002F"/>
          </a:solidFill>
          <a:ln w="9525" cap="flat" cmpd="sng" algn="ctr">
            <a:noFill/>
            <a:prstDash val="solid"/>
          </a:ln>
          <a:effectLst>
            <a:outerShdw blurRad="40000" dist="23000" dir="5400000" rotWithShape="0">
              <a:srgbClr val="000000">
                <a:alpha val="35000"/>
              </a:srgbClr>
            </a:outerShdw>
          </a:effectLst>
        </p:spPr>
        <p:txBody>
          <a:bodyPr rtlCol="0" anchor="ctr"/>
          <a:lstStyle/>
          <a:p>
            <a:pPr algn="ctr" defTabSz="914400">
              <a:defRPr/>
            </a:pPr>
            <a:r>
              <a:rPr lang="en-US" sz="3200" b="1" kern="0" dirty="0">
                <a:solidFill>
                  <a:prstClr val="white"/>
                </a:solidFill>
                <a:ea typeface="ＭＳ Ｐゴシック" charset="0"/>
              </a:rPr>
              <a:t>Should avoid…</a:t>
            </a:r>
          </a:p>
        </p:txBody>
      </p:sp>
      <p:sp>
        <p:nvSpPr>
          <p:cNvPr id="9" name="TextBox 8"/>
          <p:cNvSpPr txBox="1"/>
          <p:nvPr/>
        </p:nvSpPr>
        <p:spPr>
          <a:xfrm>
            <a:off x="699815" y="4075717"/>
            <a:ext cx="7711958" cy="954107"/>
          </a:xfrm>
          <a:prstGeom prst="rect">
            <a:avLst/>
          </a:prstGeom>
          <a:noFill/>
        </p:spPr>
        <p:txBody>
          <a:bodyPr wrap="square" rtlCol="0">
            <a:spAutoFit/>
          </a:bodyPr>
          <a:lstStyle/>
          <a:p>
            <a:pPr algn="ctr" defTabSz="914400"/>
            <a:r>
              <a:rPr lang="en-US" sz="2800" b="1" i="1" dirty="0">
                <a:solidFill>
                  <a:schemeClr val="accent4">
                    <a:lumMod val="75000"/>
                  </a:schemeClr>
                </a:solidFill>
                <a:ea typeface="ＭＳ Ｐゴシック" charset="0"/>
              </a:rPr>
              <a:t>Your title should be a concise summary of </a:t>
            </a:r>
          </a:p>
          <a:p>
            <a:pPr algn="ctr" defTabSz="914400"/>
            <a:r>
              <a:rPr lang="en-US" sz="2800" b="1" i="1" dirty="0">
                <a:solidFill>
                  <a:schemeClr val="accent4">
                    <a:lumMod val="75000"/>
                  </a:schemeClr>
                </a:solidFill>
                <a:ea typeface="ＭＳ Ｐゴシック" charset="0"/>
              </a:rPr>
              <a:t>what’s most important</a:t>
            </a:r>
          </a:p>
        </p:txBody>
      </p:sp>
      <p:sp>
        <p:nvSpPr>
          <p:cNvPr id="10" name="Rounded Rectangle 9"/>
          <p:cNvSpPr/>
          <p:nvPr/>
        </p:nvSpPr>
        <p:spPr>
          <a:xfrm>
            <a:off x="4557932" y="2284433"/>
            <a:ext cx="3809415" cy="1600200"/>
          </a:xfrm>
          <a:prstGeom prst="roundRect">
            <a:avLst>
              <a:gd name="adj" fmla="val 8316"/>
            </a:avLst>
          </a:prstGeom>
          <a:solidFill>
            <a:srgbClr val="FFFFFF"/>
          </a:solidFill>
          <a:ln w="19050" cap="flat" cmpd="sng" algn="ctr">
            <a:solidFill>
              <a:srgbClr val="B5002F"/>
            </a:solidFill>
            <a:prstDash val="solid"/>
          </a:ln>
          <a:effectLst>
            <a:outerShdw blurRad="40000" dist="23000" dir="5400000" rotWithShape="0">
              <a:srgbClr val="000000">
                <a:alpha val="35000"/>
              </a:srgbClr>
            </a:outerShdw>
          </a:effectLst>
        </p:spPr>
        <p:txBody>
          <a:bodyPr rtlCol="0" anchor="ctr"/>
          <a:lstStyle/>
          <a:p>
            <a:pPr marL="342900" indent="-342900" defTabSz="914400">
              <a:buSzPct val="100000"/>
              <a:buFontTx/>
              <a:buBlip>
                <a:blip r:embed="rId3"/>
              </a:buBlip>
              <a:defRPr/>
            </a:pPr>
            <a:r>
              <a:rPr lang="en-US" sz="2600" b="1" kern="0" dirty="0">
                <a:solidFill>
                  <a:schemeClr val="tx1">
                    <a:lumMod val="50000"/>
                  </a:schemeClr>
                </a:solidFill>
                <a:ea typeface="ＭＳ Ｐゴシック" charset="0"/>
              </a:rPr>
              <a:t>Questions</a:t>
            </a:r>
          </a:p>
          <a:p>
            <a:pPr marL="342900" indent="-342900" defTabSz="914400">
              <a:buSzPct val="100000"/>
              <a:buFontTx/>
              <a:buBlip>
                <a:blip r:embed="rId3"/>
              </a:buBlip>
              <a:defRPr/>
            </a:pPr>
            <a:r>
              <a:rPr lang="en-US" sz="2600" b="1" kern="0" dirty="0">
                <a:solidFill>
                  <a:schemeClr val="tx1">
                    <a:lumMod val="50000"/>
                  </a:schemeClr>
                </a:solidFill>
                <a:ea typeface="ＭＳ Ｐゴシック" charset="0"/>
              </a:rPr>
              <a:t>Describing methodology</a:t>
            </a:r>
          </a:p>
          <a:p>
            <a:pPr marL="342900" indent="-342900" defTabSz="914400">
              <a:buSzPct val="100000"/>
              <a:buFontTx/>
              <a:buBlip>
                <a:blip r:embed="rId3"/>
              </a:buBlip>
              <a:defRPr/>
            </a:pPr>
            <a:r>
              <a:rPr lang="en-US" sz="2600" b="1" kern="0" dirty="0">
                <a:solidFill>
                  <a:schemeClr val="tx1">
                    <a:lumMod val="50000"/>
                  </a:schemeClr>
                </a:solidFill>
                <a:ea typeface="ＭＳ Ｐゴシック" charset="0"/>
              </a:rPr>
              <a:t>Abbreviations</a:t>
            </a:r>
          </a:p>
        </p:txBody>
      </p:sp>
      <p:sp>
        <p:nvSpPr>
          <p:cNvPr id="11" name="TextBox 10">
            <a:extLst>
              <a:ext uri="{FF2B5EF4-FFF2-40B4-BE49-F238E27FC236}">
                <a16:creationId xmlns:a16="http://schemas.microsoft.com/office/drawing/2014/main" xmlns="" id="{886E1857-9063-BC41-8330-AB8337FDD402}"/>
              </a:ext>
            </a:extLst>
          </p:cNvPr>
          <p:cNvSpPr txBox="1"/>
          <p:nvPr/>
        </p:nvSpPr>
        <p:spPr>
          <a:xfrm>
            <a:off x="708695" y="5138110"/>
            <a:ext cx="7711958" cy="954107"/>
          </a:xfrm>
          <a:prstGeom prst="rect">
            <a:avLst/>
          </a:prstGeom>
          <a:noFill/>
        </p:spPr>
        <p:txBody>
          <a:bodyPr wrap="square" rtlCol="0">
            <a:spAutoFit/>
          </a:bodyPr>
          <a:lstStyle/>
          <a:p>
            <a:pPr algn="ctr" defTabSz="914400"/>
            <a:r>
              <a:rPr lang="en-US" sz="2800" dirty="0">
                <a:solidFill>
                  <a:schemeClr val="accent4">
                    <a:lumMod val="50000"/>
                  </a:schemeClr>
                </a:solidFill>
                <a:ea typeface="ＭＳ Ｐゴシック" charset="0"/>
              </a:rPr>
              <a:t>State what was </a:t>
            </a:r>
            <a:r>
              <a:rPr lang="en-US" sz="2800" i="1" dirty="0">
                <a:solidFill>
                  <a:schemeClr val="accent3"/>
                </a:solidFill>
                <a:ea typeface="ＭＳ Ｐゴシック" charset="0"/>
              </a:rPr>
              <a:t>investigated</a:t>
            </a:r>
            <a:r>
              <a:rPr lang="en-US" sz="2800" dirty="0">
                <a:solidFill>
                  <a:schemeClr val="accent4">
                    <a:lumMod val="50000"/>
                  </a:schemeClr>
                </a:solidFill>
                <a:ea typeface="ＭＳ Ｐゴシック" charset="0"/>
              </a:rPr>
              <a:t>, what was </a:t>
            </a:r>
            <a:r>
              <a:rPr lang="en-US" sz="2800" i="1" dirty="0">
                <a:solidFill>
                  <a:schemeClr val="accent3"/>
                </a:solidFill>
                <a:ea typeface="ＭＳ Ｐゴシック" charset="0"/>
              </a:rPr>
              <a:t>measured</a:t>
            </a:r>
            <a:r>
              <a:rPr lang="en-US" sz="2800" dirty="0">
                <a:solidFill>
                  <a:schemeClr val="accent4">
                    <a:lumMod val="50000"/>
                  </a:schemeClr>
                </a:solidFill>
                <a:ea typeface="ＭＳ Ｐゴシック" charset="0"/>
              </a:rPr>
              <a:t>, and the </a:t>
            </a:r>
            <a:r>
              <a:rPr lang="en-US" sz="2800" i="1" dirty="0">
                <a:solidFill>
                  <a:schemeClr val="accent3"/>
                </a:solidFill>
                <a:ea typeface="ＭＳ Ｐゴシック" charset="0"/>
              </a:rPr>
              <a:t>sample</a:t>
            </a:r>
            <a:r>
              <a:rPr lang="en-US" sz="2800" dirty="0">
                <a:solidFill>
                  <a:schemeClr val="accent4">
                    <a:lumMod val="50000"/>
                  </a:schemeClr>
                </a:solidFill>
                <a:ea typeface="ＭＳ Ｐゴシック" charset="0"/>
              </a:rPr>
              <a:t> the measurements were taken from</a:t>
            </a:r>
          </a:p>
        </p:txBody>
      </p:sp>
    </p:spTree>
    <p:extLst>
      <p:ext uri="{BB962C8B-B14F-4D97-AF65-F5344CB8AC3E}">
        <p14:creationId xmlns:p14="http://schemas.microsoft.com/office/powerpoint/2010/main" val="2343395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bg/>
                                          </p:spTgt>
                                        </p:tgtEl>
                                        <p:attrNameLst>
                                          <p:attrName>style.visibility</p:attrName>
                                        </p:attrNameLst>
                                      </p:cBhvr>
                                      <p:to>
                                        <p:strVal val="visible"/>
                                      </p:to>
                                    </p:set>
                                    <p:animEffect transition="in" filter="fade">
                                      <p:cBhvr>
                                        <p:cTn id="12" dur="500"/>
                                        <p:tgtEl>
                                          <p:spTgt spid="7">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fade">
                                      <p:cBhvr>
                                        <p:cTn id="17" dur="5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1" end="1"/>
                                            </p:txEl>
                                          </p:spTgt>
                                        </p:tgtEl>
                                        <p:attrNameLst>
                                          <p:attrName>style.visibility</p:attrName>
                                        </p:attrNameLst>
                                      </p:cBhvr>
                                      <p:to>
                                        <p:strVal val="visible"/>
                                      </p:to>
                                    </p:set>
                                    <p:animEffect transition="in" filter="fade">
                                      <p:cBhvr>
                                        <p:cTn id="22" dur="500"/>
                                        <p:tgtEl>
                                          <p:spTgt spid="7">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2" end="2"/>
                                            </p:txEl>
                                          </p:spTgt>
                                        </p:tgtEl>
                                        <p:attrNameLst>
                                          <p:attrName>style.visibility</p:attrName>
                                        </p:attrNameLst>
                                      </p:cBhvr>
                                      <p:to>
                                        <p:strVal val="visible"/>
                                      </p:to>
                                    </p:set>
                                    <p:animEffect transition="in" filter="fade">
                                      <p:cBhvr>
                                        <p:cTn id="27" dur="500"/>
                                        <p:tgtEl>
                                          <p:spTgt spid="7">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bg/>
                                          </p:spTgt>
                                        </p:tgtEl>
                                        <p:attrNameLst>
                                          <p:attrName>style.visibility</p:attrName>
                                        </p:attrNameLst>
                                      </p:cBhvr>
                                      <p:to>
                                        <p:strVal val="visible"/>
                                      </p:to>
                                    </p:set>
                                    <p:animEffect transition="in" filter="fade">
                                      <p:cBhvr>
                                        <p:cTn id="37" dur="500"/>
                                        <p:tgtEl>
                                          <p:spTgt spid="10">
                                            <p:bg/>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0">
                                            <p:txEl>
                                              <p:pRg st="0" end="0"/>
                                            </p:txEl>
                                          </p:spTgt>
                                        </p:tgtEl>
                                        <p:attrNameLst>
                                          <p:attrName>style.visibility</p:attrName>
                                        </p:attrNameLst>
                                      </p:cBhvr>
                                      <p:to>
                                        <p:strVal val="visible"/>
                                      </p:to>
                                    </p:set>
                                    <p:animEffect transition="in" filter="fade">
                                      <p:cBhvr>
                                        <p:cTn id="40" dur="500"/>
                                        <p:tgtEl>
                                          <p:spTgt spid="10">
                                            <p:txEl>
                                              <p:pRg st="0" end="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0">
                                            <p:txEl>
                                              <p:pRg st="1" end="1"/>
                                            </p:txEl>
                                          </p:spTgt>
                                        </p:tgtEl>
                                        <p:attrNameLst>
                                          <p:attrName>style.visibility</p:attrName>
                                        </p:attrNameLst>
                                      </p:cBhvr>
                                      <p:to>
                                        <p:strVal val="visible"/>
                                      </p:to>
                                    </p:set>
                                    <p:animEffect transition="in" filter="fade">
                                      <p:cBhvr>
                                        <p:cTn id="45" dur="500"/>
                                        <p:tgtEl>
                                          <p:spTgt spid="10">
                                            <p:txEl>
                                              <p:pRg st="1" end="1"/>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0">
                                            <p:txEl>
                                              <p:pRg st="2" end="2"/>
                                            </p:txEl>
                                          </p:spTgt>
                                        </p:tgtEl>
                                        <p:attrNameLst>
                                          <p:attrName>style.visibility</p:attrName>
                                        </p:attrNameLst>
                                      </p:cBhvr>
                                      <p:to>
                                        <p:strVal val="visible"/>
                                      </p:to>
                                    </p:set>
                                    <p:animEffect transition="in" filter="fade">
                                      <p:cBhvr>
                                        <p:cTn id="50" dur="500"/>
                                        <p:tgtEl>
                                          <p:spTgt spid="10">
                                            <p:txEl>
                                              <p:pRg st="2" end="2"/>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9"/>
                                        </p:tgtEl>
                                        <p:attrNameLst>
                                          <p:attrName>style.visibility</p:attrName>
                                        </p:attrNameLst>
                                      </p:cBhvr>
                                      <p:to>
                                        <p:strVal val="visible"/>
                                      </p:to>
                                    </p:set>
                                    <p:animEffect transition="in" filter="fade">
                                      <p:cBhvr>
                                        <p:cTn id="55" dur="500"/>
                                        <p:tgtEl>
                                          <p:spTgt spid="9"/>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11"/>
                                        </p:tgtEl>
                                        <p:attrNameLst>
                                          <p:attrName>style.visibility</p:attrName>
                                        </p:attrNameLst>
                                      </p:cBhvr>
                                      <p:to>
                                        <p:strVal val="visible"/>
                                      </p:to>
                                    </p:set>
                                    <p:animEffect transition="in" filter="fade">
                                      <p:cBhvr>
                                        <p:cTn id="6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build="p" animBg="1"/>
      <p:bldP spid="8" grpId="0" animBg="1"/>
      <p:bldP spid="9" grpId="0"/>
      <p:bldP spid="10" grpId="0" build="p" animBg="1"/>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200" dirty="0"/>
              <a:t>Abstracts – First impression of your paper</a:t>
            </a:r>
          </a:p>
        </p:txBody>
      </p:sp>
      <p:sp>
        <p:nvSpPr>
          <p:cNvPr id="6" name="Rounded Rectangle 5"/>
          <p:cNvSpPr/>
          <p:nvPr/>
        </p:nvSpPr>
        <p:spPr bwMode="auto">
          <a:xfrm>
            <a:off x="975218" y="1643468"/>
            <a:ext cx="2243376" cy="720096"/>
          </a:xfrm>
          <a:prstGeom prst="roundRect">
            <a:avLst/>
          </a:prstGeom>
          <a:solidFill>
            <a:srgbClr val="002143"/>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lvl="0" indent="0" algn="ctr" defTabSz="914400" eaLnBrk="0" fontAlgn="base" latinLnBrk="0" hangingPunct="0">
              <a:lnSpc>
                <a:spcPct val="100000"/>
              </a:lnSpc>
              <a:spcBef>
                <a:spcPct val="50000"/>
              </a:spcBef>
              <a:spcAft>
                <a:spcPct val="0"/>
              </a:spcAft>
              <a:buClrTx/>
              <a:buSzTx/>
              <a:buFontTx/>
              <a:buNone/>
              <a:tabLst/>
              <a:defRPr/>
            </a:pPr>
            <a:r>
              <a:rPr kumimoji="0" lang="en-US" sz="3200" i="0" u="none" strike="noStrike" kern="0" cap="none" spc="0" normalizeH="0" baseline="0" noProof="0" dirty="0">
                <a:ln>
                  <a:noFill/>
                </a:ln>
                <a:solidFill>
                  <a:srgbClr val="FFFFFF"/>
                </a:solidFill>
                <a:effectLst/>
                <a:uLnTx/>
                <a:uFillTx/>
                <a:ea typeface="ＭＳ Ｐゴシック" charset="0"/>
              </a:rPr>
              <a:t>Aims</a:t>
            </a:r>
          </a:p>
        </p:txBody>
      </p:sp>
      <p:sp>
        <p:nvSpPr>
          <p:cNvPr id="7" name="Rounded Rectangle 6"/>
          <p:cNvSpPr/>
          <p:nvPr/>
        </p:nvSpPr>
        <p:spPr bwMode="auto">
          <a:xfrm>
            <a:off x="975218" y="2903636"/>
            <a:ext cx="2243376" cy="720096"/>
          </a:xfrm>
          <a:prstGeom prst="roundRect">
            <a:avLst/>
          </a:prstGeom>
          <a:solidFill>
            <a:srgbClr val="00468A"/>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lvl="0" indent="0" algn="ctr" defTabSz="914400" eaLnBrk="0" fontAlgn="base" latinLnBrk="0" hangingPunct="0">
              <a:lnSpc>
                <a:spcPct val="100000"/>
              </a:lnSpc>
              <a:spcBef>
                <a:spcPct val="50000"/>
              </a:spcBef>
              <a:spcAft>
                <a:spcPct val="0"/>
              </a:spcAft>
              <a:buClrTx/>
              <a:buSzTx/>
              <a:buFontTx/>
              <a:buNone/>
              <a:tabLst/>
              <a:defRPr/>
            </a:pPr>
            <a:r>
              <a:rPr kumimoji="0" lang="en-US" sz="3200" i="0" u="none" strike="noStrike" kern="0" cap="none" spc="0" normalizeH="0" baseline="0" noProof="0" dirty="0">
                <a:ln>
                  <a:noFill/>
                </a:ln>
                <a:solidFill>
                  <a:srgbClr val="FFFFFF"/>
                </a:solidFill>
                <a:effectLst/>
                <a:uLnTx/>
                <a:uFillTx/>
                <a:ea typeface="ＭＳ Ｐゴシック" charset="0"/>
              </a:rPr>
              <a:t>Results</a:t>
            </a:r>
          </a:p>
        </p:txBody>
      </p:sp>
      <p:sp>
        <p:nvSpPr>
          <p:cNvPr id="8" name="Rounded Rectangle 7"/>
          <p:cNvSpPr/>
          <p:nvPr/>
        </p:nvSpPr>
        <p:spPr bwMode="auto">
          <a:xfrm>
            <a:off x="975218" y="4163804"/>
            <a:ext cx="2243376" cy="720096"/>
          </a:xfrm>
          <a:prstGeom prst="roundRect">
            <a:avLst/>
          </a:prstGeom>
          <a:solidFill>
            <a:srgbClr val="0176C3"/>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lvl="0" indent="0" algn="ctr" defTabSz="914400" eaLnBrk="0" fontAlgn="base" latinLnBrk="0" hangingPunct="0">
              <a:lnSpc>
                <a:spcPct val="100000"/>
              </a:lnSpc>
              <a:spcBef>
                <a:spcPct val="50000"/>
              </a:spcBef>
              <a:spcAft>
                <a:spcPct val="0"/>
              </a:spcAft>
              <a:buClrTx/>
              <a:buSzTx/>
              <a:buFontTx/>
              <a:buNone/>
              <a:tabLst/>
              <a:defRPr/>
            </a:pPr>
            <a:r>
              <a:rPr kumimoji="0" lang="en-US" sz="3200" i="0" u="none" strike="noStrike" kern="0" cap="none" spc="0" normalizeH="0" baseline="0" noProof="0" dirty="0">
                <a:ln>
                  <a:noFill/>
                </a:ln>
                <a:solidFill>
                  <a:srgbClr val="FFFFFF"/>
                </a:solidFill>
                <a:effectLst/>
                <a:uLnTx/>
                <a:uFillTx/>
                <a:ea typeface="ＭＳ Ｐゴシック" charset="0"/>
              </a:rPr>
              <a:t>Conclusions</a:t>
            </a:r>
          </a:p>
        </p:txBody>
      </p:sp>
      <p:sp>
        <p:nvSpPr>
          <p:cNvPr id="9" name="Rounded Rectangle 8"/>
          <p:cNvSpPr/>
          <p:nvPr/>
        </p:nvSpPr>
        <p:spPr bwMode="auto">
          <a:xfrm>
            <a:off x="3467858" y="1643468"/>
            <a:ext cx="4403664" cy="720096"/>
          </a:xfrm>
          <a:prstGeom prst="roundRect">
            <a:avLst/>
          </a:prstGeom>
          <a:solidFill>
            <a:srgbClr val="FFFFFF"/>
          </a:solidFill>
          <a:ln w="25400" cap="flat" cmpd="sng" algn="ctr">
            <a:solidFill>
              <a:srgbClr val="002143"/>
            </a:solidFill>
            <a:prstDash val="soli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lvl="0" indent="0" algn="ctr" defTabSz="914400" eaLnBrk="0" fontAlgn="base" latinLnBrk="0" hangingPunct="0">
              <a:lnSpc>
                <a:spcPct val="100000"/>
              </a:lnSpc>
              <a:spcBef>
                <a:spcPct val="50000"/>
              </a:spcBef>
              <a:spcAft>
                <a:spcPct val="0"/>
              </a:spcAft>
              <a:buClrTx/>
              <a:buSzTx/>
              <a:buFontTx/>
              <a:buNone/>
              <a:tabLst/>
              <a:defRPr/>
            </a:pPr>
            <a:r>
              <a:rPr kumimoji="0" lang="en-US" sz="2800" b="1" i="1" u="sng" strike="noStrike" kern="0" cap="none" spc="0" normalizeH="0" baseline="0" noProof="0" dirty="0">
                <a:ln>
                  <a:noFill/>
                </a:ln>
                <a:solidFill>
                  <a:srgbClr val="C00000"/>
                </a:solidFill>
                <a:effectLst/>
                <a:uLnTx/>
                <a:uFillTx/>
                <a:latin typeface="Calibri"/>
                <a:ea typeface="+mn-ea"/>
                <a:cs typeface="+mn-cs"/>
              </a:rPr>
              <a:t>Importance</a:t>
            </a:r>
            <a:r>
              <a:rPr kumimoji="0" lang="en-US" sz="2800" b="0" i="0" u="none" strike="noStrike" kern="0" cap="none" spc="0" normalizeH="0" baseline="0" noProof="0" dirty="0">
                <a:ln>
                  <a:noFill/>
                </a:ln>
                <a:solidFill>
                  <a:srgbClr val="C00000"/>
                </a:solidFill>
                <a:effectLst/>
                <a:uLnTx/>
                <a:uFillTx/>
                <a:latin typeface="Calibri"/>
                <a:ea typeface="+mn-ea"/>
                <a:cs typeface="+mn-cs"/>
              </a:rPr>
              <a:t> </a:t>
            </a:r>
            <a:r>
              <a:rPr kumimoji="0" lang="en-US" sz="2800" b="0" i="0" u="none" strike="noStrike" kern="0" cap="none" spc="0" normalizeH="0" baseline="0" noProof="0" dirty="0">
                <a:ln>
                  <a:noFill/>
                </a:ln>
                <a:solidFill>
                  <a:srgbClr val="5F5F5F">
                    <a:lumMod val="75000"/>
                  </a:srgbClr>
                </a:solidFill>
                <a:effectLst/>
                <a:uLnTx/>
                <a:uFillTx/>
                <a:latin typeface="Calibri"/>
                <a:ea typeface="+mn-ea"/>
                <a:cs typeface="+mn-cs"/>
              </a:rPr>
              <a:t>of your topic</a:t>
            </a:r>
          </a:p>
        </p:txBody>
      </p:sp>
      <p:sp>
        <p:nvSpPr>
          <p:cNvPr id="10" name="Rounded Rectangle 9"/>
          <p:cNvSpPr/>
          <p:nvPr/>
        </p:nvSpPr>
        <p:spPr bwMode="auto">
          <a:xfrm>
            <a:off x="3467858" y="2903636"/>
            <a:ext cx="4403664" cy="720096"/>
          </a:xfrm>
          <a:prstGeom prst="roundRect">
            <a:avLst/>
          </a:prstGeom>
          <a:solidFill>
            <a:srgbClr val="FFFFFF"/>
          </a:solidFill>
          <a:ln w="25400" cap="flat" cmpd="sng" algn="ctr">
            <a:solidFill>
              <a:srgbClr val="00468A"/>
            </a:solidFill>
            <a:prstDash val="soli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lvl="0" indent="0" algn="ctr" defTabSz="914400" eaLnBrk="0" fontAlgn="base" latinLnBrk="0" hangingPunct="0">
              <a:lnSpc>
                <a:spcPct val="100000"/>
              </a:lnSpc>
              <a:spcBef>
                <a:spcPct val="50000"/>
              </a:spcBef>
              <a:spcAft>
                <a:spcPct val="0"/>
              </a:spcAft>
              <a:buClrTx/>
              <a:buSzTx/>
              <a:buFontTx/>
              <a:buNone/>
              <a:tabLst/>
              <a:defRPr/>
            </a:pPr>
            <a:r>
              <a:rPr kumimoji="0" lang="en-US" sz="2800" b="1" i="1" u="sng" strike="noStrike" kern="0" cap="none" spc="0" normalizeH="0" baseline="0" noProof="0" dirty="0">
                <a:ln>
                  <a:noFill/>
                </a:ln>
                <a:solidFill>
                  <a:srgbClr val="C00000"/>
                </a:solidFill>
                <a:effectLst/>
                <a:uLnTx/>
                <a:uFillTx/>
                <a:latin typeface="Calibri"/>
                <a:ea typeface="+mn-ea"/>
                <a:cs typeface="+mn-cs"/>
              </a:rPr>
              <a:t>Significance</a:t>
            </a:r>
            <a:r>
              <a:rPr kumimoji="0" lang="en-US" sz="2800" b="1" i="1" u="none" strike="noStrike" kern="0" cap="none" spc="0" normalizeH="0" baseline="0" noProof="0" dirty="0">
                <a:ln>
                  <a:noFill/>
                </a:ln>
                <a:solidFill>
                  <a:srgbClr val="C00000"/>
                </a:solidFill>
                <a:effectLst/>
                <a:uLnTx/>
                <a:uFillTx/>
                <a:latin typeface="Calibri"/>
                <a:ea typeface="+mn-ea"/>
                <a:cs typeface="+mn-cs"/>
              </a:rPr>
              <a:t> </a:t>
            </a:r>
            <a:r>
              <a:rPr kumimoji="0" lang="en-US" sz="2800" b="0" i="0" u="none" strike="noStrike" kern="0" cap="none" spc="0" normalizeH="0" baseline="0" noProof="0" dirty="0">
                <a:ln>
                  <a:noFill/>
                </a:ln>
                <a:solidFill>
                  <a:srgbClr val="5F5F5F">
                    <a:lumMod val="75000"/>
                  </a:srgbClr>
                </a:solidFill>
                <a:effectLst/>
                <a:uLnTx/>
                <a:uFillTx/>
                <a:latin typeface="Calibri"/>
                <a:ea typeface="+mn-ea"/>
                <a:cs typeface="+mn-cs"/>
              </a:rPr>
              <a:t>of your study</a:t>
            </a:r>
          </a:p>
        </p:txBody>
      </p:sp>
      <p:sp>
        <p:nvSpPr>
          <p:cNvPr id="11" name="Rounded Rectangle 10"/>
          <p:cNvSpPr/>
          <p:nvPr/>
        </p:nvSpPr>
        <p:spPr bwMode="auto">
          <a:xfrm>
            <a:off x="3467858" y="4163804"/>
            <a:ext cx="4403664" cy="720096"/>
          </a:xfrm>
          <a:prstGeom prst="roundRect">
            <a:avLst/>
          </a:prstGeom>
          <a:solidFill>
            <a:srgbClr val="FFFFFF"/>
          </a:solidFill>
          <a:ln w="25400" cap="flat" cmpd="sng" algn="ctr">
            <a:solidFill>
              <a:srgbClr val="0176C3"/>
            </a:solidFill>
            <a:prstDash val="soli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lvl="0" indent="0" algn="ctr" defTabSz="914400" eaLnBrk="0" fontAlgn="base" latinLnBrk="0" hangingPunct="0">
              <a:lnSpc>
                <a:spcPct val="100000"/>
              </a:lnSpc>
              <a:spcBef>
                <a:spcPct val="50000"/>
              </a:spcBef>
              <a:spcAft>
                <a:spcPct val="0"/>
              </a:spcAft>
              <a:buClrTx/>
              <a:buSzTx/>
              <a:buFontTx/>
              <a:buNone/>
              <a:tabLst/>
              <a:defRPr/>
            </a:pPr>
            <a:r>
              <a:rPr kumimoji="0" lang="en-US" sz="2800" b="1" i="1" u="sng" strike="noStrike" kern="0" cap="none" spc="0" normalizeH="0" baseline="0" noProof="0" dirty="0">
                <a:ln>
                  <a:noFill/>
                </a:ln>
                <a:solidFill>
                  <a:srgbClr val="C00000"/>
                </a:solidFill>
                <a:effectLst/>
                <a:uLnTx/>
                <a:uFillTx/>
                <a:latin typeface="Calibri"/>
                <a:ea typeface="+mn-ea"/>
                <a:cs typeface="+mn-cs"/>
              </a:rPr>
              <a:t>Relevance</a:t>
            </a:r>
            <a:r>
              <a:rPr kumimoji="0" lang="en-US" sz="2800" b="1" i="1" u="none" strike="noStrike" kern="0" cap="none" spc="0" normalizeH="0" baseline="0" noProof="0" dirty="0">
                <a:ln>
                  <a:noFill/>
                </a:ln>
                <a:solidFill>
                  <a:srgbClr val="C00000"/>
                </a:solidFill>
                <a:effectLst/>
                <a:uLnTx/>
                <a:uFillTx/>
                <a:latin typeface="Calibri"/>
                <a:ea typeface="+mn-ea"/>
                <a:cs typeface="+mn-cs"/>
              </a:rPr>
              <a:t> </a:t>
            </a:r>
            <a:r>
              <a:rPr kumimoji="0" lang="en-US" sz="2800" b="0" i="0" u="none" strike="noStrike" kern="0" cap="none" spc="0" normalizeH="0" baseline="0" noProof="0" dirty="0">
                <a:ln>
                  <a:noFill/>
                </a:ln>
                <a:solidFill>
                  <a:srgbClr val="5F5F5F">
                    <a:lumMod val="75000"/>
                  </a:srgbClr>
                </a:solidFill>
                <a:effectLst/>
                <a:uLnTx/>
                <a:uFillTx/>
                <a:latin typeface="Calibri"/>
                <a:ea typeface="+mn-ea"/>
                <a:cs typeface="+mn-cs"/>
              </a:rPr>
              <a:t>of your study</a:t>
            </a:r>
          </a:p>
        </p:txBody>
      </p:sp>
      <p:sp>
        <p:nvSpPr>
          <p:cNvPr id="12" name="TextBox 11"/>
          <p:cNvSpPr txBox="1"/>
          <p:nvPr/>
        </p:nvSpPr>
        <p:spPr>
          <a:xfrm>
            <a:off x="975218" y="5540878"/>
            <a:ext cx="6896304" cy="450060"/>
          </a:xfrm>
          <a:prstGeom prst="rect">
            <a:avLst/>
          </a:prstGeom>
          <a:noFill/>
        </p:spPr>
        <p:txBody>
          <a:bodyPr wrap="square" lIns="0" tIns="0" rIns="0" bIns="0" rtlCol="0">
            <a:noAutofit/>
          </a:bodyPr>
          <a:lstStyle/>
          <a:p>
            <a:pPr algn="ctr" defTabSz="914400" eaLnBrk="0" fontAlgn="base" hangingPunct="0">
              <a:lnSpc>
                <a:spcPts val="2200"/>
              </a:lnSpc>
              <a:spcBef>
                <a:spcPts val="900"/>
              </a:spcBef>
              <a:spcAft>
                <a:spcPct val="0"/>
              </a:spcAft>
              <a:buClr>
                <a:srgbClr val="0176C3"/>
              </a:buClr>
              <a:buSzPct val="100000"/>
            </a:pPr>
            <a:r>
              <a:rPr lang="en-US" sz="3200" b="1" i="1" dirty="0">
                <a:solidFill>
                  <a:srgbClr val="EE7D11"/>
                </a:solidFill>
                <a:ea typeface="ＭＳ Ｐゴシック" charset="0"/>
              </a:rPr>
              <a:t>Clarity of your writing</a:t>
            </a:r>
          </a:p>
        </p:txBody>
      </p:sp>
    </p:spTree>
    <p:extLst>
      <p:ext uri="{BB962C8B-B14F-4D97-AF65-F5344CB8AC3E}">
        <p14:creationId xmlns:p14="http://schemas.microsoft.com/office/powerpoint/2010/main" val="3598521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childTnLst>
                          </p:cTn>
                        </p:par>
                        <p:par>
                          <p:cTn id="26" fill="hold">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500"/>
                                        <p:tgtEl>
                                          <p:spTgt spid="11"/>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200" dirty="0"/>
              <a:t>Abstracts – Good first impression </a:t>
            </a:r>
          </a:p>
        </p:txBody>
      </p:sp>
      <p:sp>
        <p:nvSpPr>
          <p:cNvPr id="28" name="TextBox 27"/>
          <p:cNvSpPr txBox="1"/>
          <p:nvPr/>
        </p:nvSpPr>
        <p:spPr>
          <a:xfrm>
            <a:off x="762000" y="1155963"/>
            <a:ext cx="7311582" cy="584775"/>
          </a:xfrm>
          <a:prstGeom prst="rect">
            <a:avLst/>
          </a:prstGeom>
          <a:noFill/>
        </p:spPr>
        <p:txBody>
          <a:bodyPr wrap="square" rtlCol="0">
            <a:spAutoFit/>
          </a:bodyPr>
          <a:lstStyle/>
          <a:p>
            <a:pPr algn="ctr" defTabSz="914400" eaLnBrk="0" fontAlgn="base" hangingPunct="0">
              <a:spcBef>
                <a:spcPct val="50000"/>
              </a:spcBef>
              <a:spcAft>
                <a:spcPct val="0"/>
              </a:spcAft>
            </a:pPr>
            <a:r>
              <a:rPr lang="en-US" sz="3200" i="1" dirty="0">
                <a:solidFill>
                  <a:srgbClr val="C00000"/>
                </a:solidFill>
                <a:ea typeface="ＭＳ Ｐゴシック" charset="0"/>
              </a:rPr>
              <a:t>What do you readers want to know?</a:t>
            </a:r>
          </a:p>
        </p:txBody>
      </p:sp>
      <p:sp>
        <p:nvSpPr>
          <p:cNvPr id="29" name="Rounded Rectangle 28"/>
          <p:cNvSpPr/>
          <p:nvPr/>
        </p:nvSpPr>
        <p:spPr>
          <a:xfrm>
            <a:off x="693722" y="3175855"/>
            <a:ext cx="2871196" cy="609449"/>
          </a:xfrm>
          <a:prstGeom prst="roundRect">
            <a:avLst/>
          </a:prstGeom>
          <a:solidFill>
            <a:schemeClr val="accent2">
              <a:lumMod val="90000"/>
              <a:lumOff val="10000"/>
            </a:schemeClr>
          </a:solidFill>
          <a:ln w="25400" cap="flat" cmpd="sng" algn="ctr">
            <a:noFill/>
            <a:prstDash val="solid"/>
          </a:ln>
          <a:effectLst/>
        </p:spPr>
        <p:txBody>
          <a:bodyPr rtlCol="0" anchor="ctr"/>
          <a:lstStyle/>
          <a:p>
            <a:pPr marL="0" marR="0" lvl="0" indent="0" algn="ctr" defTabSz="914400" eaLnBrk="0" fontAlgn="base" latinLnBrk="0" hangingPunct="0">
              <a:lnSpc>
                <a:spcPct val="100000"/>
              </a:lnSpc>
              <a:spcBef>
                <a:spcPct val="50000"/>
              </a:spcBef>
              <a:spcAft>
                <a:spcPct val="0"/>
              </a:spcAft>
              <a:buClrTx/>
              <a:buSzTx/>
              <a:buFontTx/>
              <a:buNone/>
              <a:tabLst/>
              <a:defRPr/>
            </a:pPr>
            <a:r>
              <a:rPr kumimoji="0" lang="en-US" sz="2800" i="0" u="none" strike="noStrike" kern="0" cap="none" spc="0" normalizeH="0" baseline="0" noProof="0" dirty="0">
                <a:ln>
                  <a:noFill/>
                </a:ln>
                <a:solidFill>
                  <a:srgbClr val="FFFFFF"/>
                </a:solidFill>
                <a:effectLst/>
                <a:uLnTx/>
                <a:uFillTx/>
                <a:latin typeface="Calibri"/>
                <a:ea typeface="+mn-ea"/>
                <a:cs typeface="+mn-cs"/>
              </a:rPr>
              <a:t>What did you do?</a:t>
            </a:r>
          </a:p>
        </p:txBody>
      </p:sp>
      <p:sp>
        <p:nvSpPr>
          <p:cNvPr id="30" name="Rounded Rectangle 29"/>
          <p:cNvSpPr/>
          <p:nvPr/>
        </p:nvSpPr>
        <p:spPr>
          <a:xfrm>
            <a:off x="693721" y="1905000"/>
            <a:ext cx="2871197" cy="1142222"/>
          </a:xfrm>
          <a:prstGeom prst="roundRect">
            <a:avLst/>
          </a:prstGeom>
          <a:solidFill>
            <a:schemeClr val="accent2"/>
          </a:solidFill>
          <a:ln w="25400" cap="flat" cmpd="sng" algn="ctr">
            <a:noFill/>
            <a:prstDash val="solid"/>
          </a:ln>
          <a:effectLst/>
        </p:spPr>
        <p:txBody>
          <a:bodyPr rtlCol="0" anchor="ctr"/>
          <a:lstStyle/>
          <a:p>
            <a:pPr marL="0" marR="0" lvl="0" indent="0" algn="ctr" defTabSz="914400" eaLnBrk="0" fontAlgn="base" latinLnBrk="0" hangingPunct="0">
              <a:lnSpc>
                <a:spcPct val="100000"/>
              </a:lnSpc>
              <a:spcBef>
                <a:spcPct val="50000"/>
              </a:spcBef>
              <a:spcAft>
                <a:spcPct val="0"/>
              </a:spcAft>
              <a:buClrTx/>
              <a:buSzTx/>
              <a:buFontTx/>
              <a:buNone/>
              <a:tabLst/>
              <a:defRPr/>
            </a:pPr>
            <a:r>
              <a:rPr kumimoji="0" lang="en-US" sz="2800" i="0" u="none" strike="noStrike" kern="0" cap="none" spc="0" normalizeH="0" baseline="0" noProof="0" dirty="0">
                <a:ln>
                  <a:noFill/>
                </a:ln>
                <a:solidFill>
                  <a:srgbClr val="FFFFFF"/>
                </a:solidFill>
                <a:effectLst/>
                <a:uLnTx/>
                <a:uFillTx/>
                <a:latin typeface="Calibri"/>
                <a:ea typeface="+mn-ea"/>
                <a:cs typeface="+mn-cs"/>
              </a:rPr>
              <a:t>Why did the study need to be done?</a:t>
            </a:r>
          </a:p>
        </p:txBody>
      </p:sp>
      <p:sp>
        <p:nvSpPr>
          <p:cNvPr id="31" name="Rounded Rectangle 30"/>
          <p:cNvSpPr/>
          <p:nvPr/>
        </p:nvSpPr>
        <p:spPr>
          <a:xfrm>
            <a:off x="693722" y="3913937"/>
            <a:ext cx="2871196" cy="819733"/>
          </a:xfrm>
          <a:prstGeom prst="roundRect">
            <a:avLst/>
          </a:prstGeom>
          <a:solidFill>
            <a:schemeClr val="accent6"/>
          </a:solidFill>
          <a:ln w="25400" cap="flat" cmpd="sng" algn="ctr">
            <a:noFill/>
            <a:prstDash val="solid"/>
          </a:ln>
          <a:effectLst/>
        </p:spPr>
        <p:txBody>
          <a:bodyPr rtlCol="0" anchor="ctr"/>
          <a:lstStyle/>
          <a:p>
            <a:pPr marL="0" marR="0" lvl="0" indent="0" algn="ctr" defTabSz="914400" eaLnBrk="0" fontAlgn="base" latinLnBrk="0" hangingPunct="0">
              <a:lnSpc>
                <a:spcPct val="100000"/>
              </a:lnSpc>
              <a:spcBef>
                <a:spcPct val="50000"/>
              </a:spcBef>
              <a:spcAft>
                <a:spcPct val="0"/>
              </a:spcAft>
              <a:buClrTx/>
              <a:buSzTx/>
              <a:buFontTx/>
              <a:buNone/>
              <a:tabLst/>
              <a:defRPr/>
            </a:pPr>
            <a:r>
              <a:rPr kumimoji="0" lang="en-US" sz="2800" i="0" u="none" strike="noStrike" kern="0" cap="none" spc="0" normalizeH="0" baseline="0" noProof="0" dirty="0">
                <a:ln>
                  <a:noFill/>
                </a:ln>
                <a:solidFill>
                  <a:srgbClr val="FFFFFF"/>
                </a:solidFill>
                <a:effectLst/>
                <a:uLnTx/>
                <a:uFillTx/>
                <a:latin typeface="Calibri"/>
                <a:ea typeface="+mn-ea"/>
                <a:cs typeface="+mn-cs"/>
              </a:rPr>
              <a:t>What did you find?</a:t>
            </a:r>
          </a:p>
        </p:txBody>
      </p:sp>
      <p:sp>
        <p:nvSpPr>
          <p:cNvPr id="32" name="Rounded Rectangle 31"/>
          <p:cNvSpPr/>
          <p:nvPr/>
        </p:nvSpPr>
        <p:spPr>
          <a:xfrm>
            <a:off x="693722" y="4733670"/>
            <a:ext cx="2871196" cy="1209930"/>
          </a:xfrm>
          <a:prstGeom prst="roundRect">
            <a:avLst/>
          </a:prstGeom>
          <a:solidFill>
            <a:schemeClr val="accent1"/>
          </a:solidFill>
          <a:ln w="25400" cap="flat" cmpd="sng" algn="ctr">
            <a:noFill/>
            <a:prstDash val="solid"/>
          </a:ln>
          <a:effectLst/>
        </p:spPr>
        <p:txBody>
          <a:bodyPr rtlCol="0" anchor="ctr"/>
          <a:lstStyle/>
          <a:p>
            <a:pPr marL="0" marR="0" lvl="0" indent="0" algn="ctr" defTabSz="914400" eaLnBrk="0" fontAlgn="base" latinLnBrk="0" hangingPunct="0">
              <a:lnSpc>
                <a:spcPct val="100000"/>
              </a:lnSpc>
              <a:spcBef>
                <a:spcPct val="50000"/>
              </a:spcBef>
              <a:spcAft>
                <a:spcPct val="0"/>
              </a:spcAft>
              <a:buClrTx/>
              <a:buSzTx/>
              <a:buFontTx/>
              <a:buNone/>
              <a:tabLst/>
              <a:defRPr/>
            </a:pPr>
            <a:r>
              <a:rPr lang="en-US" sz="2800" kern="0" dirty="0">
                <a:solidFill>
                  <a:srgbClr val="FFFFFF"/>
                </a:solidFill>
                <a:latin typeface="Calibri"/>
              </a:rPr>
              <a:t>How study will advance the field?</a:t>
            </a:r>
            <a:endParaRPr kumimoji="0" lang="en-US" sz="2800" i="0" u="none" strike="noStrike" kern="0" cap="none" spc="0" normalizeH="0" baseline="0" noProof="0" dirty="0">
              <a:ln>
                <a:noFill/>
              </a:ln>
              <a:solidFill>
                <a:srgbClr val="FFFFFF"/>
              </a:solidFill>
              <a:effectLst/>
              <a:uLnTx/>
              <a:uFillTx/>
              <a:latin typeface="Calibri"/>
              <a:ea typeface="+mn-ea"/>
              <a:cs typeface="+mn-cs"/>
            </a:endParaRPr>
          </a:p>
        </p:txBody>
      </p:sp>
      <p:sp>
        <p:nvSpPr>
          <p:cNvPr id="34" name="Rounded Rectangle 33"/>
          <p:cNvSpPr/>
          <p:nvPr/>
        </p:nvSpPr>
        <p:spPr>
          <a:xfrm>
            <a:off x="3647937" y="2053928"/>
            <a:ext cx="4572000" cy="844366"/>
          </a:xfrm>
          <a:prstGeom prst="roundRect">
            <a:avLst/>
          </a:prstGeom>
          <a:solidFill>
            <a:srgbClr val="FFFFFF"/>
          </a:solidFill>
          <a:ln w="25400" cap="flat" cmpd="sng" algn="ctr">
            <a:solidFill>
              <a:schemeClr val="accent2"/>
            </a:solidFill>
            <a:prstDash val="solid"/>
          </a:ln>
          <a:effectLst/>
        </p:spPr>
        <p:txBody>
          <a:bodyPr rtlCol="0" anchor="ctr"/>
          <a:lstStyle/>
          <a:p>
            <a:pPr marL="0" marR="0" lvl="0" indent="0" algn="ctr" defTabSz="914400" eaLnBrk="0" fontAlgn="base" latinLnBrk="0" hangingPunct="0">
              <a:lnSpc>
                <a:spcPct val="100000"/>
              </a:lnSpc>
              <a:spcBef>
                <a:spcPct val="50000"/>
              </a:spcBef>
              <a:spcAft>
                <a:spcPct val="0"/>
              </a:spcAft>
              <a:buClrTx/>
              <a:buSzTx/>
              <a:buFontTx/>
              <a:buNone/>
              <a:tabLst/>
              <a:defRPr/>
            </a:pPr>
            <a:r>
              <a:rPr kumimoji="0" lang="en-US" sz="2800" i="0" u="none" strike="noStrike" kern="0" cap="none" spc="0" normalizeH="0" baseline="0" noProof="0" dirty="0">
                <a:ln>
                  <a:noFill/>
                </a:ln>
                <a:solidFill>
                  <a:schemeClr val="bg2">
                    <a:lumMod val="10000"/>
                  </a:schemeClr>
                </a:solidFill>
                <a:effectLst/>
                <a:uLnTx/>
                <a:uFillTx/>
                <a:latin typeface="Calibri"/>
                <a:ea typeface="+mn-ea"/>
                <a:cs typeface="+mn-cs"/>
              </a:rPr>
              <a:t>Introduce topic</a:t>
            </a:r>
            <a:r>
              <a:rPr kumimoji="0" lang="en-US" sz="2800" i="0" u="none" strike="noStrike" kern="0" cap="none" spc="0" normalizeH="0" noProof="0" dirty="0">
                <a:ln>
                  <a:noFill/>
                </a:ln>
                <a:solidFill>
                  <a:schemeClr val="bg2">
                    <a:lumMod val="10000"/>
                  </a:schemeClr>
                </a:solidFill>
                <a:effectLst/>
                <a:uLnTx/>
                <a:uFillTx/>
                <a:latin typeface="Calibri"/>
                <a:ea typeface="+mn-ea"/>
                <a:cs typeface="+mn-cs"/>
              </a:rPr>
              <a:t> and problem</a:t>
            </a:r>
            <a:endParaRPr kumimoji="0" lang="en-US" sz="2800" i="0" u="none" strike="noStrike" kern="0" cap="none" spc="0" normalizeH="0" baseline="0" noProof="0" dirty="0">
              <a:ln>
                <a:noFill/>
              </a:ln>
              <a:solidFill>
                <a:schemeClr val="bg2">
                  <a:lumMod val="10000"/>
                </a:schemeClr>
              </a:solidFill>
              <a:effectLst/>
              <a:uLnTx/>
              <a:uFillTx/>
              <a:latin typeface="Calibri"/>
              <a:ea typeface="+mn-ea"/>
              <a:cs typeface="+mn-cs"/>
            </a:endParaRPr>
          </a:p>
        </p:txBody>
      </p:sp>
      <p:sp>
        <p:nvSpPr>
          <p:cNvPr id="36" name="Rounded Rectangle 35"/>
          <p:cNvSpPr/>
          <p:nvPr/>
        </p:nvSpPr>
        <p:spPr>
          <a:xfrm>
            <a:off x="3647937" y="3175855"/>
            <a:ext cx="4572000" cy="609449"/>
          </a:xfrm>
          <a:prstGeom prst="roundRect">
            <a:avLst/>
          </a:prstGeom>
          <a:solidFill>
            <a:srgbClr val="FFFFFF"/>
          </a:solidFill>
          <a:ln w="25400" cap="flat" cmpd="sng" algn="ctr">
            <a:solidFill>
              <a:schemeClr val="accent2">
                <a:lumMod val="90000"/>
                <a:lumOff val="10000"/>
              </a:schemeClr>
            </a:solidFill>
            <a:prstDash val="solid"/>
          </a:ln>
          <a:effectLst/>
        </p:spPr>
        <p:txBody>
          <a:bodyPr rtlCol="0" anchor="ctr"/>
          <a:lstStyle/>
          <a:p>
            <a:pPr marL="0" marR="0" lvl="0" indent="0" algn="ctr" defTabSz="914400" eaLnBrk="0" fontAlgn="base" latinLnBrk="0" hangingPunct="0">
              <a:lnSpc>
                <a:spcPct val="100000"/>
              </a:lnSpc>
              <a:spcBef>
                <a:spcPct val="50000"/>
              </a:spcBef>
              <a:spcAft>
                <a:spcPct val="0"/>
              </a:spcAft>
              <a:buClrTx/>
              <a:buSzTx/>
              <a:buFontTx/>
              <a:buNone/>
              <a:tabLst/>
              <a:defRPr/>
            </a:pPr>
            <a:r>
              <a:rPr kumimoji="0" lang="en-US" sz="2800" i="0" u="none" strike="noStrike" kern="0" cap="none" spc="0" normalizeH="0" baseline="0" noProof="0" dirty="0">
                <a:ln>
                  <a:noFill/>
                </a:ln>
                <a:solidFill>
                  <a:schemeClr val="bg2">
                    <a:lumMod val="10000"/>
                  </a:schemeClr>
                </a:solidFill>
                <a:effectLst/>
                <a:uLnTx/>
                <a:uFillTx/>
                <a:latin typeface="Calibri"/>
                <a:ea typeface="+mn-ea"/>
                <a:cs typeface="+mn-cs"/>
              </a:rPr>
              <a:t>Your aims and methodology</a:t>
            </a:r>
          </a:p>
        </p:txBody>
      </p:sp>
      <p:sp>
        <p:nvSpPr>
          <p:cNvPr id="38" name="Rounded Rectangle 37"/>
          <p:cNvSpPr/>
          <p:nvPr/>
        </p:nvSpPr>
        <p:spPr>
          <a:xfrm>
            <a:off x="3647937" y="4019078"/>
            <a:ext cx="4572000" cy="609449"/>
          </a:xfrm>
          <a:prstGeom prst="roundRect">
            <a:avLst/>
          </a:prstGeom>
          <a:solidFill>
            <a:srgbClr val="FFFFFF"/>
          </a:solidFill>
          <a:ln w="25400" cap="flat" cmpd="sng" algn="ctr">
            <a:solidFill>
              <a:schemeClr val="accent6"/>
            </a:solidFill>
            <a:prstDash val="solid"/>
          </a:ln>
          <a:effectLst/>
        </p:spPr>
        <p:txBody>
          <a:bodyPr rtlCol="0" anchor="ctr"/>
          <a:lstStyle/>
          <a:p>
            <a:pPr marL="0" marR="0" lvl="0" indent="0" algn="ctr" defTabSz="914400" eaLnBrk="0" fontAlgn="base" latinLnBrk="0" hangingPunct="0">
              <a:lnSpc>
                <a:spcPct val="100000"/>
              </a:lnSpc>
              <a:spcBef>
                <a:spcPct val="50000"/>
              </a:spcBef>
              <a:spcAft>
                <a:spcPct val="0"/>
              </a:spcAft>
              <a:buClrTx/>
              <a:buSzTx/>
              <a:buFontTx/>
              <a:buNone/>
              <a:tabLst/>
              <a:defRPr/>
            </a:pPr>
            <a:r>
              <a:rPr lang="en-US" sz="2800" kern="0" dirty="0">
                <a:solidFill>
                  <a:schemeClr val="bg2">
                    <a:lumMod val="10000"/>
                  </a:schemeClr>
                </a:solidFill>
                <a:latin typeface="Calibri"/>
              </a:rPr>
              <a:t>Key results</a:t>
            </a:r>
            <a:endParaRPr kumimoji="0" lang="en-US" sz="2800" i="0" u="none" strike="noStrike" kern="0" cap="none" spc="0" normalizeH="0" baseline="0" noProof="0" dirty="0">
              <a:ln>
                <a:noFill/>
              </a:ln>
              <a:solidFill>
                <a:schemeClr val="bg2">
                  <a:lumMod val="10000"/>
                </a:schemeClr>
              </a:solidFill>
              <a:effectLst/>
              <a:uLnTx/>
              <a:uFillTx/>
              <a:latin typeface="Calibri"/>
              <a:ea typeface="+mn-ea"/>
              <a:cs typeface="+mn-cs"/>
            </a:endParaRPr>
          </a:p>
        </p:txBody>
      </p:sp>
      <p:sp>
        <p:nvSpPr>
          <p:cNvPr id="40" name="Rounded Rectangle 39"/>
          <p:cNvSpPr/>
          <p:nvPr/>
        </p:nvSpPr>
        <p:spPr>
          <a:xfrm>
            <a:off x="3647937" y="4848926"/>
            <a:ext cx="4572000" cy="888169"/>
          </a:xfrm>
          <a:prstGeom prst="roundRect">
            <a:avLst/>
          </a:prstGeom>
          <a:solidFill>
            <a:srgbClr val="FFFFFF"/>
          </a:solidFill>
          <a:ln w="25400" cap="flat" cmpd="sng" algn="ctr">
            <a:solidFill>
              <a:schemeClr val="accent1"/>
            </a:solidFill>
            <a:prstDash val="solid"/>
          </a:ln>
          <a:effectLst/>
        </p:spPr>
        <p:txBody>
          <a:bodyPr rtlCol="0" anchor="ctr"/>
          <a:lstStyle/>
          <a:p>
            <a:pPr marL="0" marR="0" lvl="0" indent="0" algn="ctr" defTabSz="914400" eaLnBrk="0" fontAlgn="base" latinLnBrk="0" hangingPunct="0">
              <a:lnSpc>
                <a:spcPct val="100000"/>
              </a:lnSpc>
              <a:spcBef>
                <a:spcPct val="50000"/>
              </a:spcBef>
              <a:spcAft>
                <a:spcPct val="0"/>
              </a:spcAft>
              <a:buClrTx/>
              <a:buSzTx/>
              <a:buFontTx/>
              <a:buNone/>
              <a:tabLst/>
              <a:defRPr/>
            </a:pPr>
            <a:r>
              <a:rPr kumimoji="0" lang="en-US" sz="2800" i="0" u="none" strike="noStrike" kern="0" cap="none" spc="0" normalizeH="0" baseline="0" noProof="0" dirty="0">
                <a:ln>
                  <a:noFill/>
                </a:ln>
                <a:solidFill>
                  <a:schemeClr val="bg2">
                    <a:lumMod val="10000"/>
                  </a:schemeClr>
                </a:solidFill>
                <a:effectLst/>
                <a:uLnTx/>
                <a:uFillTx/>
                <a:latin typeface="Calibri"/>
                <a:ea typeface="+mn-ea"/>
                <a:cs typeface="+mn-cs"/>
              </a:rPr>
              <a:t>Conclusions and implications</a:t>
            </a:r>
          </a:p>
        </p:txBody>
      </p:sp>
    </p:spTree>
    <p:extLst>
      <p:ext uri="{BB962C8B-B14F-4D97-AF65-F5344CB8AC3E}">
        <p14:creationId xmlns:p14="http://schemas.microsoft.com/office/powerpoint/2010/main" val="2143377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fade">
                                      <p:cBhvr>
                                        <p:cTn id="11" dur="500"/>
                                        <p:tgtEl>
                                          <p:spTgt spid="3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9"/>
                                        </p:tgtEl>
                                        <p:attrNameLst>
                                          <p:attrName>style.visibility</p:attrName>
                                        </p:attrNameLst>
                                      </p:cBhvr>
                                      <p:to>
                                        <p:strVal val="visible"/>
                                      </p:to>
                                    </p:set>
                                    <p:animEffect transition="in" filter="fade">
                                      <p:cBhvr>
                                        <p:cTn id="16" dur="500"/>
                                        <p:tgtEl>
                                          <p:spTgt spid="29"/>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36"/>
                                        </p:tgtEl>
                                        <p:attrNameLst>
                                          <p:attrName>style.visibility</p:attrName>
                                        </p:attrNameLst>
                                      </p:cBhvr>
                                      <p:to>
                                        <p:strVal val="visible"/>
                                      </p:to>
                                    </p:set>
                                    <p:animEffect transition="in" filter="fade">
                                      <p:cBhvr>
                                        <p:cTn id="20" dur="500"/>
                                        <p:tgtEl>
                                          <p:spTgt spid="3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fade">
                                      <p:cBhvr>
                                        <p:cTn id="25" dur="500"/>
                                        <p:tgtEl>
                                          <p:spTgt spid="31"/>
                                        </p:tgtEl>
                                      </p:cBhvr>
                                    </p:animEffect>
                                  </p:childTnLst>
                                </p:cTn>
                              </p:par>
                            </p:childTnLst>
                          </p:cTn>
                        </p:par>
                        <p:par>
                          <p:cTn id="26" fill="hold">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38"/>
                                        </p:tgtEl>
                                        <p:attrNameLst>
                                          <p:attrName>style.visibility</p:attrName>
                                        </p:attrNameLst>
                                      </p:cBhvr>
                                      <p:to>
                                        <p:strVal val="visible"/>
                                      </p:to>
                                    </p:set>
                                    <p:animEffect transition="in" filter="fade">
                                      <p:cBhvr>
                                        <p:cTn id="29" dur="500"/>
                                        <p:tgtEl>
                                          <p:spTgt spid="3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2"/>
                                        </p:tgtEl>
                                        <p:attrNameLst>
                                          <p:attrName>style.visibility</p:attrName>
                                        </p:attrNameLst>
                                      </p:cBhvr>
                                      <p:to>
                                        <p:strVal val="visible"/>
                                      </p:to>
                                    </p:set>
                                    <p:animEffect transition="in" filter="fade">
                                      <p:cBhvr>
                                        <p:cTn id="34" dur="500"/>
                                        <p:tgtEl>
                                          <p:spTgt spid="32"/>
                                        </p:tgtEl>
                                      </p:cBhvr>
                                    </p:animEffect>
                                  </p:childTnLst>
                                </p:cTn>
                              </p:par>
                            </p:childTnLst>
                          </p:cTn>
                        </p:par>
                        <p:par>
                          <p:cTn id="35" fill="hold">
                            <p:stCondLst>
                              <p:cond delay="500"/>
                            </p:stCondLst>
                            <p:childTnLst>
                              <p:par>
                                <p:cTn id="36" presetID="10" presetClass="entr" presetSubtype="0" fill="hold" grpId="0" nodeType="afterEffect">
                                  <p:stCondLst>
                                    <p:cond delay="0"/>
                                  </p:stCondLst>
                                  <p:childTnLst>
                                    <p:set>
                                      <p:cBhvr>
                                        <p:cTn id="37" dur="1" fill="hold">
                                          <p:stCondLst>
                                            <p:cond delay="0"/>
                                          </p:stCondLst>
                                        </p:cTn>
                                        <p:tgtEl>
                                          <p:spTgt spid="40"/>
                                        </p:tgtEl>
                                        <p:attrNameLst>
                                          <p:attrName>style.visibility</p:attrName>
                                        </p:attrNameLst>
                                      </p:cBhvr>
                                      <p:to>
                                        <p:strVal val="visible"/>
                                      </p:to>
                                    </p:set>
                                    <p:animEffect transition="in" filter="fade">
                                      <p:cBhvr>
                                        <p:cTn id="38"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32" grpId="0" animBg="1"/>
      <p:bldP spid="34" grpId="0" animBg="1"/>
      <p:bldP spid="36" grpId="0" animBg="1"/>
      <p:bldP spid="38"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27325"/>
            <a:ext cx="7605347" cy="370558"/>
          </a:xfrm>
        </p:spPr>
        <p:txBody>
          <a:bodyPr>
            <a:normAutofit fontScale="90000"/>
          </a:bodyPr>
          <a:lstStyle/>
          <a:p>
            <a:r>
              <a:rPr lang="en-GB" sz="3200" dirty="0"/>
              <a:t>Your readers have 4 key questions</a:t>
            </a:r>
          </a:p>
        </p:txBody>
      </p:sp>
      <p:pic>
        <p:nvPicPr>
          <p:cNvPr id="13" name="Picture 2"/>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3135508" y="3788700"/>
            <a:ext cx="2858331" cy="2322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ounded Rectangular Callout 2"/>
          <p:cNvSpPr/>
          <p:nvPr/>
        </p:nvSpPr>
        <p:spPr>
          <a:xfrm>
            <a:off x="319721" y="3788700"/>
            <a:ext cx="2647284" cy="1039092"/>
          </a:xfrm>
          <a:prstGeom prst="wedgeRoundRectCallout">
            <a:avLst>
              <a:gd name="adj1" fmla="val 54046"/>
              <a:gd name="adj2" fmla="val 88383"/>
              <a:gd name="adj3" fmla="val 1666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r>
              <a:rPr lang="en-US" sz="2600" b="1" i="1" dirty="0">
                <a:solidFill>
                  <a:srgbClr val="FFFF00"/>
                </a:solidFill>
              </a:rPr>
              <a:t>Why</a:t>
            </a:r>
            <a:r>
              <a:rPr lang="en-US" sz="2600" dirty="0"/>
              <a:t> did you do the study?</a:t>
            </a:r>
          </a:p>
        </p:txBody>
      </p:sp>
      <p:sp>
        <p:nvSpPr>
          <p:cNvPr id="14" name="Rounded Rectangular Callout 13"/>
          <p:cNvSpPr/>
          <p:nvPr/>
        </p:nvSpPr>
        <p:spPr>
          <a:xfrm>
            <a:off x="1822412" y="1662545"/>
            <a:ext cx="2647284" cy="1039092"/>
          </a:xfrm>
          <a:prstGeom prst="wedgeRoundRectCallout">
            <a:avLst>
              <a:gd name="adj1" fmla="val 22645"/>
              <a:gd name="adj2" fmla="val 143050"/>
              <a:gd name="adj3" fmla="val 1666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r>
              <a:rPr lang="en-US" sz="2600" b="1" i="1" dirty="0">
                <a:solidFill>
                  <a:srgbClr val="FFFF00"/>
                </a:solidFill>
              </a:rPr>
              <a:t>What</a:t>
            </a:r>
            <a:r>
              <a:rPr lang="en-US" sz="2600" dirty="0"/>
              <a:t> did you do?</a:t>
            </a:r>
          </a:p>
        </p:txBody>
      </p:sp>
      <p:sp>
        <p:nvSpPr>
          <p:cNvPr id="15" name="Rounded Rectangular Callout 14"/>
          <p:cNvSpPr/>
          <p:nvPr/>
        </p:nvSpPr>
        <p:spPr>
          <a:xfrm>
            <a:off x="4584794" y="1662545"/>
            <a:ext cx="2647284" cy="1039092"/>
          </a:xfrm>
          <a:prstGeom prst="wedgeRoundRectCallout">
            <a:avLst>
              <a:gd name="adj1" fmla="val -20350"/>
              <a:gd name="adj2" fmla="val 143050"/>
              <a:gd name="adj3" fmla="val 1666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r>
              <a:rPr lang="en-US" sz="2600" b="1" i="1" dirty="0">
                <a:solidFill>
                  <a:srgbClr val="FFFF00"/>
                </a:solidFill>
              </a:rPr>
              <a:t>What</a:t>
            </a:r>
            <a:r>
              <a:rPr lang="en-US" sz="2600" dirty="0"/>
              <a:t> did you find?</a:t>
            </a:r>
          </a:p>
        </p:txBody>
      </p:sp>
      <p:sp>
        <p:nvSpPr>
          <p:cNvPr id="16" name="Rounded Rectangular Callout 15"/>
          <p:cNvSpPr/>
          <p:nvPr/>
        </p:nvSpPr>
        <p:spPr>
          <a:xfrm>
            <a:off x="6162341" y="3788700"/>
            <a:ext cx="2802615" cy="1039092"/>
          </a:xfrm>
          <a:prstGeom prst="wedgeRoundRectCallout">
            <a:avLst>
              <a:gd name="adj1" fmla="val -54650"/>
              <a:gd name="adj2" fmla="val 88383"/>
              <a:gd name="adj3" fmla="val 1666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r>
              <a:rPr lang="en-US" sz="2400" b="1" i="1" dirty="0">
                <a:solidFill>
                  <a:srgbClr val="FFFF00"/>
                </a:solidFill>
              </a:rPr>
              <a:t>How</a:t>
            </a:r>
            <a:r>
              <a:rPr lang="en-US" sz="2400" dirty="0"/>
              <a:t> does the study advance the field?</a:t>
            </a:r>
          </a:p>
        </p:txBody>
      </p:sp>
      <p:sp>
        <p:nvSpPr>
          <p:cNvPr id="17" name="TextBox 16"/>
          <p:cNvSpPr txBox="1"/>
          <p:nvPr/>
        </p:nvSpPr>
        <p:spPr>
          <a:xfrm>
            <a:off x="319722" y="3372331"/>
            <a:ext cx="2647283" cy="360048"/>
          </a:xfrm>
          <a:prstGeom prst="rect">
            <a:avLst/>
          </a:prstGeom>
          <a:noFill/>
        </p:spPr>
        <p:txBody>
          <a:bodyPr wrap="square" lIns="0" tIns="0" rIns="0" bIns="0" rtlCol="0">
            <a:noAutofit/>
          </a:bodyPr>
          <a:lstStyle/>
          <a:p>
            <a:pPr algn="ctr" defTabSz="914400" eaLnBrk="0" fontAlgn="base" hangingPunct="0">
              <a:lnSpc>
                <a:spcPts val="2200"/>
              </a:lnSpc>
              <a:spcBef>
                <a:spcPts val="900"/>
              </a:spcBef>
              <a:spcAft>
                <a:spcPct val="0"/>
              </a:spcAft>
              <a:buClr>
                <a:srgbClr val="0176C3"/>
              </a:buClr>
              <a:buSzPct val="100000"/>
            </a:pPr>
            <a:r>
              <a:rPr kumimoji="1" lang="en-US" altLang="ja-JP" sz="2800" b="1" dirty="0">
                <a:solidFill>
                  <a:srgbClr val="C00000"/>
                </a:solidFill>
                <a:ea typeface="ＭＳ Ｐゴシック" charset="0"/>
              </a:rPr>
              <a:t>Introduction</a:t>
            </a:r>
            <a:endParaRPr kumimoji="1" lang="ja-JP" altLang="en-US" sz="2800" b="1" dirty="0" err="1">
              <a:solidFill>
                <a:srgbClr val="C00000"/>
              </a:solidFill>
              <a:ea typeface="ＭＳ Ｐゴシック" charset="0"/>
            </a:endParaRPr>
          </a:p>
        </p:txBody>
      </p:sp>
      <p:sp>
        <p:nvSpPr>
          <p:cNvPr id="18" name="TextBox 17"/>
          <p:cNvSpPr txBox="1"/>
          <p:nvPr/>
        </p:nvSpPr>
        <p:spPr>
          <a:xfrm>
            <a:off x="1822412" y="1266161"/>
            <a:ext cx="2647283" cy="360048"/>
          </a:xfrm>
          <a:prstGeom prst="rect">
            <a:avLst/>
          </a:prstGeom>
          <a:noFill/>
        </p:spPr>
        <p:txBody>
          <a:bodyPr wrap="square" lIns="0" tIns="0" rIns="0" bIns="0" rtlCol="0">
            <a:noAutofit/>
          </a:bodyPr>
          <a:lstStyle/>
          <a:p>
            <a:pPr algn="ctr" defTabSz="914400" eaLnBrk="0" fontAlgn="base" hangingPunct="0">
              <a:lnSpc>
                <a:spcPts val="2200"/>
              </a:lnSpc>
              <a:spcBef>
                <a:spcPts val="900"/>
              </a:spcBef>
              <a:spcAft>
                <a:spcPct val="0"/>
              </a:spcAft>
              <a:buClr>
                <a:srgbClr val="0176C3"/>
              </a:buClr>
              <a:buSzPct val="100000"/>
            </a:pPr>
            <a:r>
              <a:rPr kumimoji="1" lang="en-US" altLang="ja-JP" sz="2800" b="1" dirty="0">
                <a:solidFill>
                  <a:srgbClr val="C00000"/>
                </a:solidFill>
                <a:ea typeface="ＭＳ Ｐゴシック" charset="0"/>
              </a:rPr>
              <a:t>Methods</a:t>
            </a:r>
            <a:endParaRPr kumimoji="1" lang="ja-JP" altLang="en-US" sz="2800" b="1" dirty="0" err="1">
              <a:solidFill>
                <a:srgbClr val="C00000"/>
              </a:solidFill>
              <a:ea typeface="ＭＳ Ｐゴシック" charset="0"/>
            </a:endParaRPr>
          </a:p>
        </p:txBody>
      </p:sp>
      <p:sp>
        <p:nvSpPr>
          <p:cNvPr id="19" name="TextBox 18"/>
          <p:cNvSpPr txBox="1"/>
          <p:nvPr/>
        </p:nvSpPr>
        <p:spPr>
          <a:xfrm>
            <a:off x="4584794" y="1266161"/>
            <a:ext cx="2647284" cy="360048"/>
          </a:xfrm>
          <a:prstGeom prst="rect">
            <a:avLst/>
          </a:prstGeom>
          <a:noFill/>
        </p:spPr>
        <p:txBody>
          <a:bodyPr wrap="square" lIns="0" tIns="0" rIns="0" bIns="0" rtlCol="0">
            <a:noAutofit/>
          </a:bodyPr>
          <a:lstStyle/>
          <a:p>
            <a:pPr algn="ctr" defTabSz="914400" eaLnBrk="0" fontAlgn="base" hangingPunct="0">
              <a:lnSpc>
                <a:spcPts val="2200"/>
              </a:lnSpc>
              <a:spcBef>
                <a:spcPts val="900"/>
              </a:spcBef>
              <a:spcAft>
                <a:spcPct val="0"/>
              </a:spcAft>
              <a:buClr>
                <a:srgbClr val="0176C3"/>
              </a:buClr>
              <a:buSzPct val="100000"/>
            </a:pPr>
            <a:r>
              <a:rPr kumimoji="1" lang="en-US" altLang="ja-JP" sz="2800" b="1" dirty="0">
                <a:solidFill>
                  <a:srgbClr val="C00000"/>
                </a:solidFill>
                <a:ea typeface="ＭＳ Ｐゴシック" charset="0"/>
              </a:rPr>
              <a:t>Results</a:t>
            </a:r>
            <a:endParaRPr kumimoji="1" lang="ja-JP" altLang="en-US" sz="2800" b="1" dirty="0" err="1">
              <a:solidFill>
                <a:srgbClr val="C00000"/>
              </a:solidFill>
              <a:ea typeface="ＭＳ Ｐゴシック" charset="0"/>
            </a:endParaRPr>
          </a:p>
        </p:txBody>
      </p:sp>
      <p:sp>
        <p:nvSpPr>
          <p:cNvPr id="20" name="TextBox 19"/>
          <p:cNvSpPr txBox="1"/>
          <p:nvPr/>
        </p:nvSpPr>
        <p:spPr>
          <a:xfrm>
            <a:off x="6162341" y="3372331"/>
            <a:ext cx="2802615" cy="360048"/>
          </a:xfrm>
          <a:prstGeom prst="rect">
            <a:avLst/>
          </a:prstGeom>
          <a:noFill/>
        </p:spPr>
        <p:txBody>
          <a:bodyPr wrap="square" lIns="0" tIns="0" rIns="0" bIns="0" rtlCol="0">
            <a:noAutofit/>
          </a:bodyPr>
          <a:lstStyle/>
          <a:p>
            <a:pPr algn="ctr" defTabSz="914400" eaLnBrk="0" fontAlgn="base" hangingPunct="0">
              <a:lnSpc>
                <a:spcPts val="2200"/>
              </a:lnSpc>
              <a:spcBef>
                <a:spcPts val="900"/>
              </a:spcBef>
              <a:spcAft>
                <a:spcPct val="0"/>
              </a:spcAft>
              <a:buClr>
                <a:srgbClr val="0176C3"/>
              </a:buClr>
              <a:buSzPct val="100000"/>
            </a:pPr>
            <a:r>
              <a:rPr kumimoji="1" lang="en-US" altLang="ja-JP" sz="2800" b="1" dirty="0">
                <a:solidFill>
                  <a:srgbClr val="C00000"/>
                </a:solidFill>
                <a:ea typeface="ＭＳ Ｐゴシック" charset="0"/>
              </a:rPr>
              <a:t>Discussion</a:t>
            </a:r>
            <a:endParaRPr kumimoji="1" lang="ja-JP" altLang="en-US" sz="2800" b="1" dirty="0" err="1">
              <a:solidFill>
                <a:srgbClr val="C00000"/>
              </a:solidFill>
              <a:ea typeface="ＭＳ Ｐゴシック" charset="0"/>
            </a:endParaRPr>
          </a:p>
        </p:txBody>
      </p:sp>
    </p:spTree>
    <p:extLst>
      <p:ext uri="{BB962C8B-B14F-4D97-AF65-F5344CB8AC3E}">
        <p14:creationId xmlns:p14="http://schemas.microsoft.com/office/powerpoint/2010/main" val="708918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5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fade">
                                      <p:cBhvr>
                                        <p:cTn id="4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4" grpId="0" animBg="1"/>
      <p:bldP spid="15" grpId="0" animBg="1"/>
      <p:bldP spid="16" grpId="0" animBg="1"/>
      <p:bldP spid="17" grpId="0"/>
      <p:bldP spid="18" grpId="0"/>
      <p:bldP spid="19" grpId="0"/>
      <p:bldP spid="2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200" dirty="0"/>
              <a:t>Introduction</a:t>
            </a:r>
          </a:p>
        </p:txBody>
      </p:sp>
      <p:grpSp>
        <p:nvGrpSpPr>
          <p:cNvPr id="15" name="Group 14"/>
          <p:cNvGrpSpPr/>
          <p:nvPr/>
        </p:nvGrpSpPr>
        <p:grpSpPr>
          <a:xfrm>
            <a:off x="879240" y="1875908"/>
            <a:ext cx="3378306" cy="4427374"/>
            <a:chOff x="1259632" y="1700807"/>
            <a:chExt cx="3513194" cy="4510379"/>
          </a:xfrm>
        </p:grpSpPr>
        <p:sp>
          <p:nvSpPr>
            <p:cNvPr id="16" name="Flowchart: Extract 15"/>
            <p:cNvSpPr/>
            <p:nvPr/>
          </p:nvSpPr>
          <p:spPr>
            <a:xfrm rot="10800000">
              <a:off x="1259632" y="1700807"/>
              <a:ext cx="3513194" cy="4215609"/>
            </a:xfrm>
            <a:prstGeom prst="flowChartExtract">
              <a:avLst/>
            </a:prstGeom>
            <a:gradFill rotWithShape="1">
              <a:gsLst>
                <a:gs pos="79000">
                  <a:srgbClr val="7030A0"/>
                </a:gs>
                <a:gs pos="53000">
                  <a:schemeClr val="accent4">
                    <a:lumMod val="75000"/>
                  </a:schemeClr>
                </a:gs>
                <a:gs pos="23000">
                  <a:schemeClr val="accent4">
                    <a:lumMod val="75000"/>
                  </a:schemeClr>
                </a:gs>
                <a:gs pos="0">
                  <a:schemeClr val="accent4">
                    <a:lumMod val="50000"/>
                  </a:schemeClr>
                </a:gs>
                <a:gs pos="100000">
                  <a:schemeClr val="accent3"/>
                </a:gs>
              </a:gsLst>
              <a:lin ang="16200000" scaled="0"/>
            </a:gra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en-US" sz="1600" b="0" i="0" u="none" strike="noStrike" kern="0" cap="none" spc="0" normalizeH="0" baseline="0" noProof="0" dirty="0">
                <a:ln>
                  <a:noFill/>
                </a:ln>
                <a:solidFill>
                  <a:srgbClr val="FFFFFF"/>
                </a:solidFill>
                <a:effectLst/>
                <a:uLnTx/>
                <a:uFillTx/>
                <a:latin typeface="Calibri"/>
                <a:ea typeface="+mn-ea"/>
                <a:cs typeface="+mn-cs"/>
              </a:endParaRPr>
            </a:p>
          </p:txBody>
        </p:sp>
        <p:sp>
          <p:nvSpPr>
            <p:cNvPr id="17" name="Rounded Rectangle 16"/>
            <p:cNvSpPr/>
            <p:nvPr/>
          </p:nvSpPr>
          <p:spPr>
            <a:xfrm>
              <a:off x="2444728" y="5677786"/>
              <a:ext cx="1143000" cy="533400"/>
            </a:xfrm>
            <a:prstGeom prst="roundRect">
              <a:avLst/>
            </a:prstGeom>
            <a:solidFill>
              <a:schemeClr val="accent3"/>
            </a:soli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914400" eaLnBrk="0" fontAlgn="base" latinLnBrk="0" hangingPunct="0">
                <a:lnSpc>
                  <a:spcPct val="100000"/>
                </a:lnSpc>
                <a:spcBef>
                  <a:spcPct val="50000"/>
                </a:spcBef>
                <a:spcAft>
                  <a:spcPct val="0"/>
                </a:spcAft>
                <a:buClrTx/>
                <a:buSzTx/>
                <a:buFontTx/>
                <a:buNone/>
                <a:tabLst/>
                <a:defRPr/>
              </a:pPr>
              <a:r>
                <a:rPr kumimoji="0" lang="en-US" sz="2400" b="0" i="0" u="none" strike="noStrike" kern="0" cap="none" spc="0" normalizeH="0" baseline="0" noProof="0" dirty="0">
                  <a:ln>
                    <a:noFill/>
                  </a:ln>
                  <a:solidFill>
                    <a:srgbClr val="FFFFFF"/>
                  </a:solidFill>
                  <a:effectLst/>
                  <a:uLnTx/>
                  <a:uFillTx/>
                  <a:latin typeface="Calibri"/>
                  <a:ea typeface="+mn-ea"/>
                  <a:cs typeface="+mn-cs"/>
                </a:rPr>
                <a:t>Aims</a:t>
              </a:r>
            </a:p>
          </p:txBody>
        </p:sp>
      </p:grpSp>
      <p:sp>
        <p:nvSpPr>
          <p:cNvPr id="24" name="TextBox 23"/>
          <p:cNvSpPr txBox="1"/>
          <p:nvPr/>
        </p:nvSpPr>
        <p:spPr>
          <a:xfrm>
            <a:off x="879240" y="1075234"/>
            <a:ext cx="7112175" cy="584775"/>
          </a:xfrm>
          <a:prstGeom prst="rect">
            <a:avLst/>
          </a:prstGeom>
          <a:noFill/>
        </p:spPr>
        <p:txBody>
          <a:bodyPr wrap="square" rtlCol="0">
            <a:spAutoFit/>
          </a:bodyPr>
          <a:lstStyle/>
          <a:p>
            <a:pPr algn="ctr" defTabSz="914400" eaLnBrk="0" fontAlgn="base" hangingPunct="0">
              <a:spcBef>
                <a:spcPct val="50000"/>
              </a:spcBef>
              <a:spcAft>
                <a:spcPct val="0"/>
              </a:spcAft>
            </a:pPr>
            <a:r>
              <a:rPr lang="en-US" altLang="zh-CN" sz="3200" i="1" u="sng" dirty="0">
                <a:solidFill>
                  <a:srgbClr val="C00000"/>
                </a:solidFill>
                <a:ea typeface="ＭＳ Ｐゴシック" charset="0"/>
              </a:rPr>
              <a:t>Why</a:t>
            </a:r>
            <a:r>
              <a:rPr lang="en-US" altLang="zh-CN" sz="3200" dirty="0">
                <a:solidFill>
                  <a:srgbClr val="C00000"/>
                </a:solidFill>
                <a:ea typeface="ＭＳ Ｐゴシック" charset="0"/>
              </a:rPr>
              <a:t> does your study need to be done</a:t>
            </a:r>
            <a:r>
              <a:rPr lang="zh-CN" altLang="en-US" sz="3200" dirty="0">
                <a:solidFill>
                  <a:srgbClr val="C00000"/>
                </a:solidFill>
                <a:ea typeface="ＭＳ Ｐゴシック" charset="0"/>
              </a:rPr>
              <a:t>？</a:t>
            </a:r>
            <a:endParaRPr kumimoji="1" lang="ja-JP" altLang="en-US" sz="3200" dirty="0">
              <a:solidFill>
                <a:srgbClr val="C00000"/>
              </a:solidFill>
              <a:ea typeface="ＭＳ Ｐゴシック" charset="0"/>
            </a:endParaRPr>
          </a:p>
        </p:txBody>
      </p:sp>
      <p:sp>
        <p:nvSpPr>
          <p:cNvPr id="3" name="Rounded Rectangle 2"/>
          <p:cNvSpPr/>
          <p:nvPr/>
        </p:nvSpPr>
        <p:spPr>
          <a:xfrm>
            <a:off x="4392957" y="1875908"/>
            <a:ext cx="3702361" cy="960808"/>
          </a:xfrm>
          <a:prstGeom prst="roundRect">
            <a:avLst/>
          </a:prstGeom>
          <a:ln>
            <a:solidFill>
              <a:schemeClr val="accent4">
                <a:lumMod val="50000"/>
              </a:schemeClr>
            </a:solidFill>
          </a:ln>
        </p:spPr>
        <p:style>
          <a:lnRef idx="2">
            <a:schemeClr val="accent2"/>
          </a:lnRef>
          <a:fillRef idx="1">
            <a:schemeClr val="lt1"/>
          </a:fillRef>
          <a:effectRef idx="0">
            <a:schemeClr val="accent2"/>
          </a:effectRef>
          <a:fontRef idx="minor">
            <a:schemeClr val="dk1"/>
          </a:fontRef>
        </p:style>
        <p:txBody>
          <a:bodyPr lIns="72000" tIns="72000" rIns="72000" bIns="72000" rtlCol="0" anchor="ctr" anchorCtr="0"/>
          <a:lstStyle/>
          <a:p>
            <a:pPr algn="ctr"/>
            <a:r>
              <a:rPr lang="en-US" sz="2400" b="1" i="1" dirty="0">
                <a:solidFill>
                  <a:schemeClr val="accent4">
                    <a:lumMod val="50000"/>
                  </a:schemeClr>
                </a:solidFill>
              </a:rPr>
              <a:t>Introduce the topic</a:t>
            </a:r>
          </a:p>
          <a:p>
            <a:pPr marL="342900" indent="-342900">
              <a:buClr>
                <a:schemeClr val="accent4">
                  <a:lumMod val="50000"/>
                </a:schemeClr>
              </a:buClr>
              <a:buFont typeface="Arial" panose="020B0604020202020204" pitchFamily="34" charset="0"/>
              <a:buChar char="•"/>
            </a:pPr>
            <a:r>
              <a:rPr lang="en-US" sz="2000" dirty="0">
                <a:solidFill>
                  <a:schemeClr val="tx1">
                    <a:lumMod val="50000"/>
                  </a:schemeClr>
                </a:solidFill>
              </a:rPr>
              <a:t>Worldwide/regional relevance</a:t>
            </a:r>
          </a:p>
          <a:p>
            <a:pPr marL="342900" indent="-342900">
              <a:buClr>
                <a:schemeClr val="accent4">
                  <a:lumMod val="50000"/>
                </a:schemeClr>
              </a:buClr>
              <a:buFont typeface="Arial" panose="020B0604020202020204" pitchFamily="34" charset="0"/>
              <a:buChar char="•"/>
            </a:pPr>
            <a:r>
              <a:rPr lang="en-US" sz="2000" dirty="0">
                <a:solidFill>
                  <a:schemeClr val="tx1">
                    <a:lumMod val="50000"/>
                  </a:schemeClr>
                </a:solidFill>
              </a:rPr>
              <a:t>Broad/specialized audience</a:t>
            </a:r>
          </a:p>
        </p:txBody>
      </p:sp>
      <p:sp>
        <p:nvSpPr>
          <p:cNvPr id="27" name="Rounded Rectangle 26"/>
          <p:cNvSpPr/>
          <p:nvPr/>
        </p:nvSpPr>
        <p:spPr>
          <a:xfrm>
            <a:off x="4392956" y="3206273"/>
            <a:ext cx="3702361" cy="960808"/>
          </a:xfrm>
          <a:prstGeom prst="roundRect">
            <a:avLst/>
          </a:prstGeom>
          <a:ln>
            <a:solidFill>
              <a:schemeClr val="accent4">
                <a:lumMod val="75000"/>
              </a:schemeClr>
            </a:solidFill>
          </a:ln>
        </p:spPr>
        <p:style>
          <a:lnRef idx="2">
            <a:schemeClr val="accent2"/>
          </a:lnRef>
          <a:fillRef idx="1">
            <a:schemeClr val="lt1"/>
          </a:fillRef>
          <a:effectRef idx="0">
            <a:schemeClr val="accent2"/>
          </a:effectRef>
          <a:fontRef idx="minor">
            <a:schemeClr val="dk1"/>
          </a:fontRef>
        </p:style>
        <p:txBody>
          <a:bodyPr lIns="72000" tIns="72000" rIns="72000" bIns="72000" rtlCol="0" anchor="ctr" anchorCtr="0"/>
          <a:lstStyle/>
          <a:p>
            <a:pPr algn="ctr"/>
            <a:r>
              <a:rPr lang="en-US" sz="2400" b="1" i="1" dirty="0">
                <a:solidFill>
                  <a:schemeClr val="accent4">
                    <a:lumMod val="75000"/>
                  </a:schemeClr>
                </a:solidFill>
              </a:rPr>
              <a:t>What is known about topic</a:t>
            </a:r>
          </a:p>
          <a:p>
            <a:pPr marL="342900" indent="-342900">
              <a:buClr>
                <a:schemeClr val="accent4">
                  <a:lumMod val="75000"/>
                </a:schemeClr>
              </a:buClr>
              <a:buFont typeface="Arial" panose="020B0604020202020204" pitchFamily="34" charset="0"/>
              <a:buChar char="•"/>
            </a:pPr>
            <a:r>
              <a:rPr lang="en-US" sz="2000" dirty="0">
                <a:solidFill>
                  <a:schemeClr val="tx1">
                    <a:lumMod val="50000"/>
                  </a:schemeClr>
                </a:solidFill>
              </a:rPr>
              <a:t>Up-to-date studies</a:t>
            </a:r>
          </a:p>
          <a:p>
            <a:pPr marL="342900" indent="-342900">
              <a:buClr>
                <a:schemeClr val="accent4">
                  <a:lumMod val="75000"/>
                </a:schemeClr>
              </a:buClr>
              <a:buFont typeface="Arial" panose="020B0604020202020204" pitchFamily="34" charset="0"/>
              <a:buChar char="•"/>
            </a:pPr>
            <a:r>
              <a:rPr lang="en-US" sz="2000" dirty="0">
                <a:solidFill>
                  <a:schemeClr val="tx1">
                    <a:lumMod val="50000"/>
                  </a:schemeClr>
                </a:solidFill>
              </a:rPr>
              <a:t>Cite broadly worldwide</a:t>
            </a:r>
          </a:p>
        </p:txBody>
      </p:sp>
      <p:sp>
        <p:nvSpPr>
          <p:cNvPr id="28" name="Rounded Rectangle 27"/>
          <p:cNvSpPr/>
          <p:nvPr/>
        </p:nvSpPr>
        <p:spPr>
          <a:xfrm>
            <a:off x="4392955" y="4536638"/>
            <a:ext cx="3702361" cy="960808"/>
          </a:xfrm>
          <a:prstGeom prst="roundRect">
            <a:avLst/>
          </a:prstGeom>
          <a:ln>
            <a:solidFill>
              <a:srgbClr val="7030A0"/>
            </a:solidFill>
          </a:ln>
        </p:spPr>
        <p:style>
          <a:lnRef idx="2">
            <a:schemeClr val="accent2"/>
          </a:lnRef>
          <a:fillRef idx="1">
            <a:schemeClr val="lt1"/>
          </a:fillRef>
          <a:effectRef idx="0">
            <a:schemeClr val="accent2"/>
          </a:effectRef>
          <a:fontRef idx="minor">
            <a:schemeClr val="dk1"/>
          </a:fontRef>
        </p:style>
        <p:txBody>
          <a:bodyPr lIns="72000" tIns="72000" rIns="72000" bIns="72000" rtlCol="0" anchor="ctr" anchorCtr="0"/>
          <a:lstStyle/>
          <a:p>
            <a:pPr algn="ctr"/>
            <a:r>
              <a:rPr lang="en-US" sz="2400" b="1" i="1" dirty="0">
                <a:solidFill>
                  <a:srgbClr val="7030A0"/>
                </a:solidFill>
              </a:rPr>
              <a:t>What is not known</a:t>
            </a:r>
          </a:p>
          <a:p>
            <a:pPr marL="342900" indent="-342900">
              <a:buClr>
                <a:srgbClr val="7030A0"/>
              </a:buClr>
              <a:buFont typeface="Arial" panose="020B0604020202020204" pitchFamily="34" charset="0"/>
              <a:buChar char="•"/>
            </a:pPr>
            <a:r>
              <a:rPr lang="en-US" sz="2000" dirty="0">
                <a:solidFill>
                  <a:schemeClr val="tx1">
                    <a:lumMod val="50000"/>
                  </a:schemeClr>
                </a:solidFill>
              </a:rPr>
              <a:t>Clear description of problem</a:t>
            </a:r>
          </a:p>
          <a:p>
            <a:pPr marL="342900" indent="-342900">
              <a:buClr>
                <a:srgbClr val="7030A0"/>
              </a:buClr>
              <a:buFont typeface="Arial" panose="020B0604020202020204" pitchFamily="34" charset="0"/>
              <a:buChar char="•"/>
            </a:pPr>
            <a:r>
              <a:rPr lang="en-US" sz="2000" dirty="0">
                <a:solidFill>
                  <a:schemeClr val="tx1">
                    <a:lumMod val="50000"/>
                  </a:schemeClr>
                </a:solidFill>
              </a:rPr>
              <a:t>Use keywords like ‘however’</a:t>
            </a:r>
          </a:p>
        </p:txBody>
      </p:sp>
      <p:cxnSp>
        <p:nvCxnSpPr>
          <p:cNvPr id="5" name="Straight Arrow Connector 4"/>
          <p:cNvCxnSpPr>
            <a:stCxn id="3" idx="2"/>
            <a:endCxn id="27" idx="0"/>
          </p:cNvCxnSpPr>
          <p:nvPr/>
        </p:nvCxnSpPr>
        <p:spPr>
          <a:xfrm flipH="1">
            <a:off x="6244137" y="2836717"/>
            <a:ext cx="1" cy="369557"/>
          </a:xfrm>
          <a:prstGeom prst="straightConnector1">
            <a:avLst/>
          </a:prstGeom>
          <a:ln w="28575">
            <a:solidFill>
              <a:schemeClr val="accent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27" idx="2"/>
          </p:cNvCxnSpPr>
          <p:nvPr/>
        </p:nvCxnSpPr>
        <p:spPr>
          <a:xfrm flipH="1">
            <a:off x="6244136" y="4167082"/>
            <a:ext cx="1" cy="384975"/>
          </a:xfrm>
          <a:prstGeom prst="straightConnector1">
            <a:avLst/>
          </a:prstGeom>
          <a:ln w="28575">
            <a:solidFill>
              <a:schemeClr val="accent4">
                <a:lumMod val="75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435328" y="5788544"/>
            <a:ext cx="3659988" cy="514738"/>
          </a:xfrm>
          <a:prstGeom prst="rect">
            <a:avLst/>
          </a:prstGeom>
          <a:noFill/>
        </p:spPr>
        <p:txBody>
          <a:bodyPr wrap="square" lIns="72000" tIns="72000" rIns="72000" bIns="72000" rtlCol="0">
            <a:spAutoFit/>
          </a:bodyPr>
          <a:lstStyle/>
          <a:p>
            <a:pPr algn="ctr"/>
            <a:r>
              <a:rPr lang="en-US" sz="2400" b="1" i="1" dirty="0">
                <a:solidFill>
                  <a:schemeClr val="accent3"/>
                </a:solidFill>
              </a:rPr>
              <a:t>Specific aims</a:t>
            </a:r>
          </a:p>
        </p:txBody>
      </p:sp>
      <p:cxnSp>
        <p:nvCxnSpPr>
          <p:cNvPr id="30" name="Straight Arrow Connector 29"/>
          <p:cNvCxnSpPr/>
          <p:nvPr/>
        </p:nvCxnSpPr>
        <p:spPr>
          <a:xfrm flipH="1">
            <a:off x="6265321" y="5497447"/>
            <a:ext cx="1" cy="384975"/>
          </a:xfrm>
          <a:prstGeom prst="straightConnector1">
            <a:avLst/>
          </a:prstGeom>
          <a:ln w="28575">
            <a:solidFill>
              <a:srgbClr val="7030A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1" name="Arc 30"/>
          <p:cNvSpPr/>
          <p:nvPr/>
        </p:nvSpPr>
        <p:spPr>
          <a:xfrm>
            <a:off x="7774211" y="5032634"/>
            <a:ext cx="913026" cy="1008857"/>
          </a:xfrm>
          <a:prstGeom prst="arc">
            <a:avLst>
              <a:gd name="adj1" fmla="val 15710392"/>
              <a:gd name="adj2" fmla="val 5664302"/>
            </a:avLst>
          </a:prstGeom>
          <a:noFill/>
          <a:ln w="28575" cap="flat" cmpd="sng" algn="ctr">
            <a:solidFill>
              <a:schemeClr val="accent3"/>
            </a:solidFill>
            <a:prstDash val="solid"/>
            <a:headEnd type="arrow" w="med" len="med"/>
            <a:tailEnd type="none" w="med" len="med"/>
          </a:ln>
          <a:effectLst>
            <a:outerShdw blurRad="40000" dist="20000" dir="5400000" rotWithShape="0">
              <a:srgbClr val="000000">
                <a:alpha val="38000"/>
              </a:srgbClr>
            </a:outerShdw>
          </a:effectLst>
        </p:spPr>
        <p:txBody>
          <a:bodyPr rtlCol="0" anchor="ct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en-US" sz="2400" b="1" i="0" u="none" strike="noStrike" kern="0" cap="none" spc="0" normalizeH="0" baseline="0" noProof="0" dirty="0">
              <a:ln>
                <a:noFill/>
              </a:ln>
              <a:solidFill>
                <a:srgbClr val="002143"/>
              </a:solidFill>
              <a:effectLst/>
              <a:uLnTx/>
              <a:uFillTx/>
              <a:latin typeface="Calibri"/>
              <a:ea typeface="+mn-ea"/>
              <a:cs typeface="+mn-cs"/>
            </a:endParaRPr>
          </a:p>
        </p:txBody>
      </p:sp>
    </p:spTree>
    <p:extLst>
      <p:ext uri="{BB962C8B-B14F-4D97-AF65-F5344CB8AC3E}">
        <p14:creationId xmlns:p14="http://schemas.microsoft.com/office/powerpoint/2010/main" val="975080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up)">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up)">
                                      <p:cBhvr>
                                        <p:cTn id="17" dur="500"/>
                                        <p:tgtEl>
                                          <p:spTgt spid="5"/>
                                        </p:tgtEl>
                                      </p:cBhvr>
                                    </p:animEffec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fade">
                                      <p:cBhvr>
                                        <p:cTn id="21" dur="500"/>
                                        <p:tgtEl>
                                          <p:spTgt spid="27"/>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29"/>
                                        </p:tgtEl>
                                        <p:attrNameLst>
                                          <p:attrName>style.visibility</p:attrName>
                                        </p:attrNameLst>
                                      </p:cBhvr>
                                      <p:to>
                                        <p:strVal val="visible"/>
                                      </p:to>
                                    </p:set>
                                    <p:animEffect transition="in" filter="wipe(up)">
                                      <p:cBhvr>
                                        <p:cTn id="26" dur="500"/>
                                        <p:tgtEl>
                                          <p:spTgt spid="29"/>
                                        </p:tgtEl>
                                      </p:cBhvr>
                                    </p:animEffect>
                                  </p:childTnLst>
                                </p:cTn>
                              </p:par>
                            </p:childTnLst>
                          </p:cTn>
                        </p:par>
                        <p:par>
                          <p:cTn id="27" fill="hold">
                            <p:stCondLst>
                              <p:cond delay="500"/>
                            </p:stCondLst>
                            <p:childTnLst>
                              <p:par>
                                <p:cTn id="28" presetID="10" presetClass="entr" presetSubtype="0" fill="hold" grpId="0" nodeType="after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fade">
                                      <p:cBhvr>
                                        <p:cTn id="30" dur="500"/>
                                        <p:tgtEl>
                                          <p:spTgt spid="28"/>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nodeType="click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wipe(up)">
                                      <p:cBhvr>
                                        <p:cTn id="35" dur="500"/>
                                        <p:tgtEl>
                                          <p:spTgt spid="30"/>
                                        </p:tgtEl>
                                      </p:cBhvr>
                                    </p:animEffect>
                                  </p:childTnLst>
                                </p:cTn>
                              </p:par>
                            </p:childTnLst>
                          </p:cTn>
                        </p:par>
                        <p:par>
                          <p:cTn id="36" fill="hold">
                            <p:stCondLst>
                              <p:cond delay="500"/>
                            </p:stCondLst>
                            <p:childTnLst>
                              <p:par>
                                <p:cTn id="37" presetID="10" presetClass="entr" presetSubtype="0"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500"/>
                                        <p:tgtEl>
                                          <p:spTgt spid="9"/>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wipe(down)">
                                      <p:cBhvr>
                                        <p:cTn id="44"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7" grpId="0" animBg="1"/>
      <p:bldP spid="28" grpId="0" animBg="1"/>
      <p:bldP spid="9" grpId="0"/>
      <p:bldP spid="3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200" dirty="0"/>
              <a:t>Methods</a:t>
            </a:r>
          </a:p>
        </p:txBody>
      </p:sp>
      <p:sp>
        <p:nvSpPr>
          <p:cNvPr id="19" name="TextBox 18"/>
          <p:cNvSpPr txBox="1"/>
          <p:nvPr/>
        </p:nvSpPr>
        <p:spPr>
          <a:xfrm>
            <a:off x="1948827" y="1118105"/>
            <a:ext cx="5317514" cy="584775"/>
          </a:xfrm>
          <a:prstGeom prst="rect">
            <a:avLst/>
          </a:prstGeom>
          <a:noFill/>
        </p:spPr>
        <p:txBody>
          <a:bodyPr wrap="square" rtlCol="0">
            <a:spAutoFit/>
          </a:bodyPr>
          <a:lstStyle/>
          <a:p>
            <a:pPr algn="ctr" defTabSz="914400" eaLnBrk="0" fontAlgn="base" hangingPunct="0">
              <a:spcBef>
                <a:spcPct val="50000"/>
              </a:spcBef>
              <a:spcAft>
                <a:spcPct val="0"/>
              </a:spcAft>
            </a:pPr>
            <a:r>
              <a:rPr lang="en-US" sz="3200" i="1" u="sng" dirty="0">
                <a:solidFill>
                  <a:srgbClr val="C00000"/>
                </a:solidFill>
                <a:ea typeface="ＭＳ Ｐゴシック" charset="0"/>
              </a:rPr>
              <a:t>What</a:t>
            </a:r>
            <a:r>
              <a:rPr lang="en-US" sz="3200" i="1" dirty="0">
                <a:solidFill>
                  <a:srgbClr val="C00000"/>
                </a:solidFill>
                <a:ea typeface="ＭＳ Ｐゴシック" charset="0"/>
              </a:rPr>
              <a:t> </a:t>
            </a:r>
            <a:r>
              <a:rPr lang="en-US" sz="3200" dirty="0">
                <a:solidFill>
                  <a:srgbClr val="C00000"/>
                </a:solidFill>
                <a:ea typeface="ＭＳ Ｐゴシック" charset="0"/>
              </a:rPr>
              <a:t>did you do?</a:t>
            </a:r>
          </a:p>
        </p:txBody>
      </p:sp>
      <p:sp>
        <p:nvSpPr>
          <p:cNvPr id="3" name="Rounded Rectangle 2"/>
          <p:cNvSpPr/>
          <p:nvPr/>
        </p:nvSpPr>
        <p:spPr>
          <a:xfrm>
            <a:off x="1218786" y="2334410"/>
            <a:ext cx="2691066" cy="119409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r>
              <a:rPr lang="en-US" sz="2800" dirty="0"/>
              <a:t>Researchers in your field</a:t>
            </a:r>
          </a:p>
        </p:txBody>
      </p:sp>
      <p:sp>
        <p:nvSpPr>
          <p:cNvPr id="4" name="Rounded Rectangle 3"/>
          <p:cNvSpPr/>
          <p:nvPr/>
        </p:nvSpPr>
        <p:spPr>
          <a:xfrm>
            <a:off x="4091217" y="2334410"/>
            <a:ext cx="3713870" cy="1194099"/>
          </a:xfrm>
          <a:prstGeom prst="roundRect">
            <a:avLst/>
          </a:prstGeom>
          <a:ln/>
        </p:spPr>
        <p:style>
          <a:lnRef idx="2">
            <a:schemeClr val="accent2"/>
          </a:lnRef>
          <a:fillRef idx="1">
            <a:schemeClr val="lt1"/>
          </a:fillRef>
          <a:effectRef idx="0">
            <a:schemeClr val="accent2"/>
          </a:effectRef>
          <a:fontRef idx="minor">
            <a:schemeClr val="dk1"/>
          </a:fontRef>
        </p:style>
        <p:txBody>
          <a:bodyPr lIns="72000" tIns="72000" rIns="72000" bIns="72000" rtlCol="0" anchor="ctr" anchorCtr="0"/>
          <a:lstStyle/>
          <a:p>
            <a:pPr marL="342900" indent="-342900">
              <a:buClr>
                <a:schemeClr val="accent2"/>
              </a:buClr>
              <a:buFont typeface="Arial" panose="020B0604020202020204" pitchFamily="34" charset="0"/>
              <a:buChar char="•"/>
            </a:pPr>
            <a:r>
              <a:rPr lang="en-US" sz="2400" dirty="0">
                <a:solidFill>
                  <a:schemeClr val="tx1">
                    <a:lumMod val="50000"/>
                  </a:schemeClr>
                </a:solidFill>
              </a:rPr>
              <a:t>Reproduce your findings</a:t>
            </a:r>
          </a:p>
          <a:p>
            <a:pPr marL="342900" indent="-342900">
              <a:buClr>
                <a:schemeClr val="accent2"/>
              </a:buClr>
              <a:buFont typeface="Arial" panose="020B0604020202020204" pitchFamily="34" charset="0"/>
              <a:buChar char="•"/>
            </a:pPr>
            <a:endParaRPr lang="en-US" sz="1000" dirty="0">
              <a:solidFill>
                <a:schemeClr val="tx1">
                  <a:lumMod val="50000"/>
                </a:schemeClr>
              </a:solidFill>
            </a:endParaRPr>
          </a:p>
          <a:p>
            <a:pPr marL="342900" indent="-342900">
              <a:buClr>
                <a:schemeClr val="accent2"/>
              </a:buClr>
              <a:buFont typeface="Arial" panose="020B0604020202020204" pitchFamily="34" charset="0"/>
              <a:buChar char="•"/>
            </a:pPr>
            <a:r>
              <a:rPr lang="en-US" sz="2400" dirty="0">
                <a:solidFill>
                  <a:schemeClr val="tx1">
                    <a:lumMod val="50000"/>
                  </a:schemeClr>
                </a:solidFill>
              </a:rPr>
              <a:t>Build on your research</a:t>
            </a:r>
          </a:p>
        </p:txBody>
      </p:sp>
      <p:sp>
        <p:nvSpPr>
          <p:cNvPr id="12" name="Rounded Rectangle 11"/>
          <p:cNvSpPr/>
          <p:nvPr/>
        </p:nvSpPr>
        <p:spPr>
          <a:xfrm>
            <a:off x="1218786" y="4111216"/>
            <a:ext cx="2691066" cy="1194099"/>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r>
              <a:rPr lang="en-US" sz="2800" dirty="0"/>
              <a:t>Peer reviewers</a:t>
            </a:r>
          </a:p>
        </p:txBody>
      </p:sp>
      <p:sp>
        <p:nvSpPr>
          <p:cNvPr id="13" name="Rounded Rectangle 12"/>
          <p:cNvSpPr/>
          <p:nvPr/>
        </p:nvSpPr>
        <p:spPr>
          <a:xfrm>
            <a:off x="4091217" y="4111216"/>
            <a:ext cx="3713870" cy="1194099"/>
          </a:xfrm>
          <a:prstGeom prst="round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lIns="72000" tIns="72000" rIns="72000" bIns="72000" rtlCol="0" anchor="ctr" anchorCtr="0"/>
          <a:lstStyle/>
          <a:p>
            <a:pPr marL="342900" indent="-342900">
              <a:buClr>
                <a:schemeClr val="accent6"/>
              </a:buClr>
              <a:buFont typeface="Arial" panose="020B0604020202020204" pitchFamily="34" charset="0"/>
              <a:buChar char="•"/>
            </a:pPr>
            <a:r>
              <a:rPr lang="en-US" sz="2400" dirty="0">
                <a:solidFill>
                  <a:schemeClr val="tx1">
                    <a:lumMod val="50000"/>
                  </a:schemeClr>
                </a:solidFill>
              </a:rPr>
              <a:t>Evaluate your study design</a:t>
            </a:r>
          </a:p>
          <a:p>
            <a:pPr marL="342900" indent="-342900">
              <a:buClr>
                <a:schemeClr val="accent6"/>
              </a:buClr>
              <a:buFont typeface="Arial" panose="020B0604020202020204" pitchFamily="34" charset="0"/>
              <a:buChar char="•"/>
            </a:pPr>
            <a:endParaRPr lang="en-US" sz="1000" dirty="0">
              <a:solidFill>
                <a:schemeClr val="tx1">
                  <a:lumMod val="50000"/>
                </a:schemeClr>
              </a:solidFill>
            </a:endParaRPr>
          </a:p>
          <a:p>
            <a:pPr marL="342900" indent="-342900">
              <a:buClr>
                <a:schemeClr val="accent6"/>
              </a:buClr>
              <a:buFont typeface="Arial" panose="020B0604020202020204" pitchFamily="34" charset="0"/>
              <a:buChar char="•"/>
            </a:pPr>
            <a:r>
              <a:rPr lang="en-US" sz="2400" dirty="0">
                <a:solidFill>
                  <a:schemeClr val="tx1">
                    <a:lumMod val="50000"/>
                  </a:schemeClr>
                </a:solidFill>
              </a:rPr>
              <a:t>Validate your results</a:t>
            </a:r>
          </a:p>
        </p:txBody>
      </p:sp>
    </p:spTree>
    <p:extLst>
      <p:ext uri="{BB962C8B-B14F-4D97-AF65-F5344CB8AC3E}">
        <p14:creationId xmlns:p14="http://schemas.microsoft.com/office/powerpoint/2010/main" val="2541163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12"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200" dirty="0"/>
              <a:t>Methods</a:t>
            </a:r>
          </a:p>
        </p:txBody>
      </p:sp>
      <p:sp>
        <p:nvSpPr>
          <p:cNvPr id="19" name="TextBox 18"/>
          <p:cNvSpPr txBox="1"/>
          <p:nvPr/>
        </p:nvSpPr>
        <p:spPr>
          <a:xfrm>
            <a:off x="1948827" y="1096591"/>
            <a:ext cx="5317514" cy="584775"/>
          </a:xfrm>
          <a:prstGeom prst="rect">
            <a:avLst/>
          </a:prstGeom>
          <a:noFill/>
        </p:spPr>
        <p:txBody>
          <a:bodyPr wrap="square" rtlCol="0">
            <a:spAutoFit/>
          </a:bodyPr>
          <a:lstStyle/>
          <a:p>
            <a:pPr algn="ctr" defTabSz="914400" eaLnBrk="0" fontAlgn="base" hangingPunct="0">
              <a:spcBef>
                <a:spcPct val="50000"/>
              </a:spcBef>
              <a:spcAft>
                <a:spcPct val="0"/>
              </a:spcAft>
            </a:pPr>
            <a:r>
              <a:rPr lang="en-US" sz="3200" i="1" u="sng" dirty="0">
                <a:solidFill>
                  <a:srgbClr val="C00000"/>
                </a:solidFill>
                <a:ea typeface="ＭＳ Ｐゴシック" charset="0"/>
              </a:rPr>
              <a:t>What</a:t>
            </a:r>
            <a:r>
              <a:rPr lang="en-US" sz="3200" i="1" dirty="0">
                <a:solidFill>
                  <a:srgbClr val="C00000"/>
                </a:solidFill>
                <a:ea typeface="ＭＳ Ｐゴシック" charset="0"/>
              </a:rPr>
              <a:t> </a:t>
            </a:r>
            <a:r>
              <a:rPr lang="en-US" sz="3200" dirty="0">
                <a:solidFill>
                  <a:srgbClr val="C00000"/>
                </a:solidFill>
                <a:ea typeface="ＭＳ Ｐゴシック" charset="0"/>
              </a:rPr>
              <a:t>do they need to know?</a:t>
            </a:r>
          </a:p>
        </p:txBody>
      </p:sp>
      <p:sp>
        <p:nvSpPr>
          <p:cNvPr id="24" name="Rounded Rectangle 23"/>
          <p:cNvSpPr/>
          <p:nvPr/>
        </p:nvSpPr>
        <p:spPr>
          <a:xfrm>
            <a:off x="1741077" y="1832628"/>
            <a:ext cx="5733013" cy="1215877"/>
          </a:xfrm>
          <a:prstGeom prst="roundRect">
            <a:avLst/>
          </a:prstGeom>
          <a:solidFill>
            <a:srgbClr val="FFFFFF"/>
          </a:solidFill>
          <a:ln w="19050" cap="flat" cmpd="sng" algn="ctr">
            <a:solidFill>
              <a:schemeClr val="accent2"/>
            </a:solidFill>
            <a:prstDash val="solid"/>
          </a:ln>
          <a:effectLst>
            <a:outerShdw blurRad="40000" dist="23000" dir="5400000" rotWithShape="0">
              <a:srgbClr val="000000">
                <a:alpha val="35000"/>
              </a:srgbClr>
            </a:outerShdw>
          </a:effectLst>
        </p:spPr>
        <p:txBody>
          <a:bodyPr rtlCol="0" anchor="ctr"/>
          <a:lstStyle/>
          <a:p>
            <a:pPr marR="0" lvl="0" algn="ctr" defTabSz="914400" eaLnBrk="0" fontAlgn="base" latinLnBrk="0" hangingPunct="0">
              <a:lnSpc>
                <a:spcPct val="100000"/>
              </a:lnSpc>
              <a:spcBef>
                <a:spcPts val="0"/>
              </a:spcBef>
              <a:spcAft>
                <a:spcPct val="0"/>
              </a:spcAft>
              <a:buClr>
                <a:srgbClr val="002143"/>
              </a:buClr>
              <a:buSzTx/>
              <a:tabLst/>
              <a:defRPr/>
            </a:pPr>
            <a:r>
              <a:rPr kumimoji="0" lang="en-US" sz="2800" b="1" i="0" u="none" strike="noStrike" kern="0" cap="none" spc="0" normalizeH="0" baseline="0" noProof="0" dirty="0">
                <a:ln>
                  <a:noFill/>
                </a:ln>
                <a:solidFill>
                  <a:schemeClr val="accent2"/>
                </a:solidFill>
                <a:effectLst/>
                <a:uLnTx/>
                <a:uFillTx/>
                <a:latin typeface="Calibri"/>
                <a:ea typeface="+mn-ea"/>
                <a:cs typeface="+mn-cs"/>
              </a:rPr>
              <a:t>Who/what was used in </a:t>
            </a:r>
            <a:r>
              <a:rPr kumimoji="0" lang="en-US" sz="2800" b="1" i="0" u="none" strike="noStrike" kern="0" cap="none" spc="0" normalizeH="0" baseline="0" noProof="0" dirty="0" err="1">
                <a:ln>
                  <a:noFill/>
                </a:ln>
                <a:solidFill>
                  <a:schemeClr val="accent2"/>
                </a:solidFill>
                <a:effectLst/>
                <a:uLnTx/>
                <a:uFillTx/>
                <a:latin typeface="Calibri"/>
                <a:ea typeface="+mn-ea"/>
                <a:cs typeface="+mn-cs"/>
              </a:rPr>
              <a:t>th</a:t>
            </a:r>
            <a:r>
              <a:rPr lang="en-US" sz="2800" b="1" kern="0" dirty="0">
                <a:solidFill>
                  <a:schemeClr val="accent2"/>
                </a:solidFill>
                <a:latin typeface="Calibri"/>
              </a:rPr>
              <a:t>e study</a:t>
            </a:r>
            <a:endParaRPr kumimoji="0" lang="en-US" sz="2800" b="1" i="0" u="none" strike="noStrike" kern="0" cap="none" spc="0" normalizeH="0" baseline="0" noProof="0" dirty="0">
              <a:ln>
                <a:noFill/>
              </a:ln>
              <a:solidFill>
                <a:schemeClr val="accent2"/>
              </a:solidFill>
              <a:effectLst/>
              <a:uLnTx/>
              <a:uFillTx/>
              <a:latin typeface="Calibri"/>
              <a:ea typeface="+mn-ea"/>
              <a:cs typeface="+mn-cs"/>
            </a:endParaRPr>
          </a:p>
          <a:p>
            <a:pPr marL="342900" marR="0" lvl="0" indent="-342900" defTabSz="914400" eaLnBrk="0" fontAlgn="base" latinLnBrk="0" hangingPunct="0">
              <a:lnSpc>
                <a:spcPct val="100000"/>
              </a:lnSpc>
              <a:spcBef>
                <a:spcPts val="0"/>
              </a:spcBef>
              <a:spcAft>
                <a:spcPct val="0"/>
              </a:spcAft>
              <a:buClr>
                <a:srgbClr val="002143"/>
              </a:buClr>
              <a:buSzTx/>
              <a:buFont typeface="Arial" charset="0"/>
              <a:buChar char="•"/>
              <a:tabLst/>
              <a:defRPr/>
            </a:pPr>
            <a:r>
              <a:rPr kumimoji="0" lang="en-US" sz="2400" i="0" u="none" strike="noStrike" kern="0" cap="none" spc="0" normalizeH="0" baseline="0" noProof="0" dirty="0">
                <a:ln>
                  <a:noFill/>
                </a:ln>
                <a:solidFill>
                  <a:schemeClr val="tx1">
                    <a:lumMod val="50000"/>
                  </a:schemeClr>
                </a:solidFill>
                <a:effectLst/>
                <a:uLnTx/>
                <a:uFillTx/>
                <a:latin typeface="Calibri"/>
                <a:ea typeface="+mn-ea"/>
                <a:cs typeface="+mn-cs"/>
              </a:rPr>
              <a:t>Samples or participants</a:t>
            </a:r>
          </a:p>
          <a:p>
            <a:pPr marL="342900" marR="0" lvl="0" indent="-342900" defTabSz="914400" eaLnBrk="0" fontAlgn="base" latinLnBrk="0" hangingPunct="0">
              <a:lnSpc>
                <a:spcPct val="100000"/>
              </a:lnSpc>
              <a:spcBef>
                <a:spcPts val="0"/>
              </a:spcBef>
              <a:spcAft>
                <a:spcPct val="0"/>
              </a:spcAft>
              <a:buClr>
                <a:srgbClr val="002143"/>
              </a:buClr>
              <a:buSzTx/>
              <a:buFont typeface="Arial" charset="0"/>
              <a:buChar char="•"/>
              <a:tabLst/>
              <a:defRPr/>
            </a:pPr>
            <a:r>
              <a:rPr kumimoji="0" lang="en-US" sz="2400" i="0" u="none" strike="noStrike" kern="0" cap="none" spc="0" normalizeH="0" baseline="0" noProof="0" dirty="0">
                <a:ln>
                  <a:noFill/>
                </a:ln>
                <a:solidFill>
                  <a:schemeClr val="tx1">
                    <a:lumMod val="50000"/>
                  </a:schemeClr>
                </a:solidFill>
                <a:effectLst/>
                <a:uLnTx/>
                <a:uFillTx/>
                <a:latin typeface="Calibri"/>
                <a:ea typeface="+mn-ea"/>
                <a:cs typeface="+mn-cs"/>
              </a:rPr>
              <a:t>Materials (where purchased)</a:t>
            </a:r>
          </a:p>
        </p:txBody>
      </p:sp>
      <p:sp>
        <p:nvSpPr>
          <p:cNvPr id="10" name="Rounded Rectangle 9"/>
          <p:cNvSpPr/>
          <p:nvPr/>
        </p:nvSpPr>
        <p:spPr>
          <a:xfrm>
            <a:off x="1741077" y="3274429"/>
            <a:ext cx="5733013" cy="1215877"/>
          </a:xfrm>
          <a:prstGeom prst="roundRect">
            <a:avLst/>
          </a:prstGeom>
          <a:solidFill>
            <a:srgbClr val="FFFFFF"/>
          </a:solidFill>
          <a:ln w="19050" cap="flat" cmpd="sng" algn="ctr">
            <a:solidFill>
              <a:schemeClr val="accent2">
                <a:lumMod val="90000"/>
                <a:lumOff val="10000"/>
              </a:schemeClr>
            </a:solidFill>
            <a:prstDash val="solid"/>
          </a:ln>
          <a:effectLst>
            <a:outerShdw blurRad="40000" dist="23000" dir="5400000" rotWithShape="0">
              <a:srgbClr val="000000">
                <a:alpha val="35000"/>
              </a:srgbClr>
            </a:outerShdw>
          </a:effectLst>
        </p:spPr>
        <p:txBody>
          <a:bodyPr rtlCol="0" anchor="ctr"/>
          <a:lstStyle/>
          <a:p>
            <a:pPr marR="0" lvl="0" algn="ctr" defTabSz="914400" eaLnBrk="0" fontAlgn="base" latinLnBrk="0" hangingPunct="0">
              <a:lnSpc>
                <a:spcPct val="100000"/>
              </a:lnSpc>
              <a:spcBef>
                <a:spcPts val="0"/>
              </a:spcBef>
              <a:spcAft>
                <a:spcPct val="0"/>
              </a:spcAft>
              <a:buClr>
                <a:srgbClr val="002143"/>
              </a:buClr>
              <a:buSzTx/>
              <a:tabLst/>
              <a:defRPr/>
            </a:pPr>
            <a:r>
              <a:rPr kumimoji="0" lang="en-US" sz="2800" b="1" i="0" u="none" strike="noStrike" kern="0" cap="none" spc="0" normalizeH="0" baseline="0" noProof="0" dirty="0">
                <a:ln>
                  <a:noFill/>
                </a:ln>
                <a:solidFill>
                  <a:schemeClr val="accent2">
                    <a:lumMod val="90000"/>
                    <a:lumOff val="10000"/>
                  </a:schemeClr>
                </a:solidFill>
                <a:effectLst/>
                <a:uLnTx/>
                <a:uFillTx/>
                <a:latin typeface="Calibri"/>
                <a:ea typeface="+mn-ea"/>
                <a:cs typeface="+mn-cs"/>
              </a:rPr>
              <a:t>How </a:t>
            </a:r>
            <a:r>
              <a:rPr lang="en-US" sz="2800" b="1" kern="0" dirty="0">
                <a:solidFill>
                  <a:schemeClr val="accent2">
                    <a:lumMod val="90000"/>
                    <a:lumOff val="10000"/>
                  </a:schemeClr>
                </a:solidFill>
                <a:latin typeface="Calibri"/>
              </a:rPr>
              <a:t>you conducted the study</a:t>
            </a:r>
            <a:endParaRPr kumimoji="0" lang="en-US" sz="2800" b="1" i="0" u="none" strike="noStrike" kern="0" cap="none" spc="0" normalizeH="0" baseline="0" noProof="0" dirty="0">
              <a:ln>
                <a:noFill/>
              </a:ln>
              <a:solidFill>
                <a:schemeClr val="accent2">
                  <a:lumMod val="90000"/>
                  <a:lumOff val="10000"/>
                </a:schemeClr>
              </a:solidFill>
              <a:effectLst/>
              <a:uLnTx/>
              <a:uFillTx/>
              <a:latin typeface="Calibri"/>
            </a:endParaRPr>
          </a:p>
          <a:p>
            <a:pPr marL="342900" marR="0" lvl="0" indent="-342900" defTabSz="914400" eaLnBrk="0" fontAlgn="base" latinLnBrk="0" hangingPunct="0">
              <a:lnSpc>
                <a:spcPct val="100000"/>
              </a:lnSpc>
              <a:spcBef>
                <a:spcPts val="0"/>
              </a:spcBef>
              <a:spcAft>
                <a:spcPct val="0"/>
              </a:spcAft>
              <a:buClr>
                <a:schemeClr val="accent2">
                  <a:lumMod val="90000"/>
                  <a:lumOff val="10000"/>
                </a:schemeClr>
              </a:buClr>
              <a:buSzTx/>
              <a:buFont typeface="Arial" charset="0"/>
              <a:buChar char="•"/>
              <a:tabLst/>
              <a:defRPr/>
            </a:pPr>
            <a:r>
              <a:rPr kumimoji="0" lang="en-US" sz="2400" i="0" u="none" strike="noStrike" kern="0" cap="none" spc="0" normalizeH="0" baseline="0" noProof="0" dirty="0">
                <a:ln>
                  <a:noFill/>
                </a:ln>
                <a:solidFill>
                  <a:schemeClr val="tx1">
                    <a:lumMod val="50000"/>
                  </a:schemeClr>
                </a:solidFill>
                <a:effectLst/>
                <a:uLnTx/>
                <a:uFillTx/>
                <a:latin typeface="Calibri"/>
                <a:ea typeface="+mn-ea"/>
                <a:cs typeface="+mn-cs"/>
              </a:rPr>
              <a:t>Methodology and techniques</a:t>
            </a:r>
          </a:p>
          <a:p>
            <a:pPr marL="342900" marR="0" lvl="0" indent="-342900" defTabSz="914400" eaLnBrk="0" fontAlgn="base" latinLnBrk="0" hangingPunct="0">
              <a:lnSpc>
                <a:spcPct val="100000"/>
              </a:lnSpc>
              <a:spcBef>
                <a:spcPts val="0"/>
              </a:spcBef>
              <a:spcAft>
                <a:spcPct val="0"/>
              </a:spcAft>
              <a:buClr>
                <a:schemeClr val="accent2">
                  <a:lumMod val="90000"/>
                  <a:lumOff val="10000"/>
                </a:schemeClr>
              </a:buClr>
              <a:buSzTx/>
              <a:buFont typeface="Arial" charset="0"/>
              <a:buChar char="•"/>
              <a:tabLst/>
              <a:defRPr/>
            </a:pPr>
            <a:r>
              <a:rPr kumimoji="0" lang="en-US" sz="2400" i="0" u="none" strike="noStrike" kern="0" cap="none" spc="0" normalizeH="0" baseline="0" noProof="0" dirty="0">
                <a:ln>
                  <a:noFill/>
                </a:ln>
                <a:solidFill>
                  <a:schemeClr val="tx1">
                    <a:lumMod val="50000"/>
                  </a:schemeClr>
                </a:solidFill>
                <a:effectLst/>
                <a:uLnTx/>
                <a:uFillTx/>
                <a:latin typeface="Calibri"/>
                <a:ea typeface="+mn-ea"/>
                <a:cs typeface="+mn-cs"/>
              </a:rPr>
              <a:t>Discuss specific</a:t>
            </a:r>
            <a:r>
              <a:rPr kumimoji="0" lang="en-US" sz="2400" i="0" u="none" strike="noStrike" kern="0" cap="none" spc="0" normalizeH="0" noProof="0" dirty="0">
                <a:ln>
                  <a:noFill/>
                </a:ln>
                <a:solidFill>
                  <a:schemeClr val="tx1">
                    <a:lumMod val="50000"/>
                  </a:schemeClr>
                </a:solidFill>
                <a:effectLst/>
                <a:uLnTx/>
                <a:uFillTx/>
                <a:latin typeface="Calibri"/>
                <a:ea typeface="+mn-ea"/>
                <a:cs typeface="+mn-cs"/>
              </a:rPr>
              <a:t> conditions and controls</a:t>
            </a:r>
            <a:endParaRPr kumimoji="0" lang="en-US" sz="2400" i="0" u="none" strike="noStrike" kern="0" cap="none" spc="0" normalizeH="0" baseline="0" noProof="0" dirty="0">
              <a:ln>
                <a:noFill/>
              </a:ln>
              <a:solidFill>
                <a:schemeClr val="tx1">
                  <a:lumMod val="50000"/>
                </a:schemeClr>
              </a:solidFill>
              <a:effectLst/>
              <a:uLnTx/>
              <a:uFillTx/>
              <a:latin typeface="Calibri"/>
              <a:ea typeface="+mn-ea"/>
              <a:cs typeface="+mn-cs"/>
            </a:endParaRPr>
          </a:p>
        </p:txBody>
      </p:sp>
      <p:sp>
        <p:nvSpPr>
          <p:cNvPr id="11" name="Rounded Rectangle 10"/>
          <p:cNvSpPr/>
          <p:nvPr/>
        </p:nvSpPr>
        <p:spPr>
          <a:xfrm>
            <a:off x="1741077" y="4716229"/>
            <a:ext cx="5733013" cy="1215877"/>
          </a:xfrm>
          <a:prstGeom prst="roundRect">
            <a:avLst/>
          </a:prstGeom>
          <a:solidFill>
            <a:srgbClr val="FFFFFF"/>
          </a:solidFill>
          <a:ln w="19050" cap="flat" cmpd="sng" algn="ctr">
            <a:solidFill>
              <a:schemeClr val="accent6"/>
            </a:solidFill>
            <a:prstDash val="solid"/>
          </a:ln>
          <a:effectLst>
            <a:outerShdw blurRad="40000" dist="23000" dir="5400000" rotWithShape="0">
              <a:srgbClr val="000000">
                <a:alpha val="35000"/>
              </a:srgbClr>
            </a:outerShdw>
          </a:effectLst>
        </p:spPr>
        <p:txBody>
          <a:bodyPr rtlCol="0" anchor="ctr"/>
          <a:lstStyle/>
          <a:p>
            <a:pPr marR="0" lvl="0" algn="ctr" defTabSz="914400" eaLnBrk="0" fontAlgn="base" latinLnBrk="0" hangingPunct="0">
              <a:lnSpc>
                <a:spcPct val="100000"/>
              </a:lnSpc>
              <a:spcBef>
                <a:spcPts val="0"/>
              </a:spcBef>
              <a:spcAft>
                <a:spcPct val="0"/>
              </a:spcAft>
              <a:buClr>
                <a:srgbClr val="002143"/>
              </a:buClr>
              <a:buSzTx/>
              <a:tabLst/>
              <a:defRPr/>
            </a:pPr>
            <a:r>
              <a:rPr kumimoji="0" lang="en-US" sz="2800" b="1" i="0" u="none" strike="noStrike" kern="0" cap="none" spc="0" normalizeH="0" baseline="0" noProof="0" dirty="0">
                <a:ln>
                  <a:noFill/>
                </a:ln>
                <a:solidFill>
                  <a:schemeClr val="accent6"/>
                </a:solidFill>
                <a:effectLst/>
                <a:uLnTx/>
                <a:uFillTx/>
                <a:latin typeface="Calibri"/>
                <a:ea typeface="+mn-ea"/>
                <a:cs typeface="+mn-cs"/>
              </a:rPr>
              <a:t>How </a:t>
            </a:r>
            <a:r>
              <a:rPr lang="en-US" sz="2800" b="1" kern="0" dirty="0">
                <a:solidFill>
                  <a:schemeClr val="accent6"/>
                </a:solidFill>
                <a:latin typeface="Calibri"/>
              </a:rPr>
              <a:t>you analyzed your data</a:t>
            </a:r>
            <a:endParaRPr kumimoji="0" lang="en-US" sz="2800" b="1" i="0" u="none" strike="noStrike" kern="0" cap="none" spc="0" normalizeH="0" baseline="0" noProof="0" dirty="0">
              <a:ln>
                <a:noFill/>
              </a:ln>
              <a:solidFill>
                <a:schemeClr val="accent6"/>
              </a:solidFill>
              <a:effectLst/>
              <a:uLnTx/>
              <a:uFillTx/>
              <a:latin typeface="Calibri"/>
            </a:endParaRPr>
          </a:p>
          <a:p>
            <a:pPr marL="342900" marR="0" lvl="0" indent="-342900" defTabSz="914400" eaLnBrk="0" fontAlgn="base" latinLnBrk="0" hangingPunct="0">
              <a:lnSpc>
                <a:spcPct val="100000"/>
              </a:lnSpc>
              <a:spcBef>
                <a:spcPts val="0"/>
              </a:spcBef>
              <a:spcAft>
                <a:spcPct val="0"/>
              </a:spcAft>
              <a:buClr>
                <a:schemeClr val="accent6"/>
              </a:buClr>
              <a:buSzTx/>
              <a:buFont typeface="Arial" charset="0"/>
              <a:buChar char="•"/>
              <a:tabLst/>
              <a:defRPr/>
            </a:pPr>
            <a:r>
              <a:rPr kumimoji="0" lang="en-US" sz="2400" i="0" u="none" strike="noStrike" kern="0" cap="none" spc="0" normalizeH="0" baseline="0" noProof="0" dirty="0">
                <a:ln>
                  <a:noFill/>
                </a:ln>
                <a:solidFill>
                  <a:schemeClr val="tx1">
                    <a:lumMod val="50000"/>
                  </a:schemeClr>
                </a:solidFill>
                <a:effectLst/>
                <a:uLnTx/>
                <a:uFillTx/>
                <a:latin typeface="Calibri"/>
                <a:ea typeface="+mn-ea"/>
                <a:cs typeface="+mn-cs"/>
              </a:rPr>
              <a:t>Quantification methods/software</a:t>
            </a:r>
          </a:p>
          <a:p>
            <a:pPr marL="342900" marR="0" lvl="0" indent="-342900" defTabSz="914400" eaLnBrk="0" fontAlgn="base" latinLnBrk="0" hangingPunct="0">
              <a:lnSpc>
                <a:spcPct val="100000"/>
              </a:lnSpc>
              <a:spcBef>
                <a:spcPts val="0"/>
              </a:spcBef>
              <a:spcAft>
                <a:spcPct val="0"/>
              </a:spcAft>
              <a:buClr>
                <a:schemeClr val="accent6"/>
              </a:buClr>
              <a:buSzTx/>
              <a:buFont typeface="Arial" charset="0"/>
              <a:buChar char="•"/>
              <a:tabLst/>
              <a:defRPr/>
            </a:pPr>
            <a:r>
              <a:rPr kumimoji="0" lang="en-US" sz="2400" i="0" u="none" strike="noStrike" kern="0" cap="none" spc="0" normalizeH="0" baseline="0" noProof="0" dirty="0">
                <a:ln>
                  <a:noFill/>
                </a:ln>
                <a:solidFill>
                  <a:schemeClr val="tx1">
                    <a:lumMod val="50000"/>
                  </a:schemeClr>
                </a:solidFill>
                <a:effectLst/>
                <a:uLnTx/>
                <a:uFillTx/>
                <a:latin typeface="Calibri"/>
                <a:ea typeface="+mn-ea"/>
                <a:cs typeface="+mn-cs"/>
              </a:rPr>
              <a:t>Statistical tests (consult</a:t>
            </a:r>
            <a:r>
              <a:rPr kumimoji="0" lang="en-US" sz="2400" i="0" u="none" strike="noStrike" kern="0" cap="none" spc="0" normalizeH="0" noProof="0" dirty="0">
                <a:ln>
                  <a:noFill/>
                </a:ln>
                <a:solidFill>
                  <a:schemeClr val="tx1">
                    <a:lumMod val="50000"/>
                  </a:schemeClr>
                </a:solidFill>
                <a:effectLst/>
                <a:uLnTx/>
                <a:uFillTx/>
                <a:latin typeface="Calibri"/>
                <a:ea typeface="+mn-ea"/>
                <a:cs typeface="+mn-cs"/>
              </a:rPr>
              <a:t> a statistician)</a:t>
            </a:r>
            <a:endParaRPr kumimoji="0" lang="en-US" sz="2400" i="0" u="none" strike="noStrike" kern="0" cap="none" spc="0" normalizeH="0" baseline="0" noProof="0" dirty="0">
              <a:ln>
                <a:noFill/>
              </a:ln>
              <a:solidFill>
                <a:schemeClr val="tx1">
                  <a:lumMod val="50000"/>
                </a:schemeClr>
              </a:solidFill>
              <a:effectLst/>
              <a:uLnTx/>
              <a:uFillTx/>
              <a:latin typeface="Calibri"/>
              <a:ea typeface="+mn-ea"/>
              <a:cs typeface="+mn-cs"/>
            </a:endParaRPr>
          </a:p>
        </p:txBody>
      </p:sp>
    </p:spTree>
    <p:extLst>
      <p:ext uri="{BB962C8B-B14F-4D97-AF65-F5344CB8AC3E}">
        <p14:creationId xmlns:p14="http://schemas.microsoft.com/office/powerpoint/2010/main" val="1616768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1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200" dirty="0"/>
              <a:t>Guide your readers through your findings</a:t>
            </a:r>
          </a:p>
        </p:txBody>
      </p:sp>
      <p:sp>
        <p:nvSpPr>
          <p:cNvPr id="10" name="Rounded Rectangle 9"/>
          <p:cNvSpPr/>
          <p:nvPr/>
        </p:nvSpPr>
        <p:spPr>
          <a:xfrm>
            <a:off x="1210867" y="3033009"/>
            <a:ext cx="6713989" cy="2952328"/>
          </a:xfrm>
          <a:prstGeom prst="roundRect">
            <a:avLst>
              <a:gd name="adj" fmla="val 9231"/>
            </a:avLst>
          </a:prstGeom>
          <a:solidFill>
            <a:srgbClr val="FFFFFF"/>
          </a:solidFill>
          <a:ln w="28575" cap="flat" cmpd="sng" algn="ctr">
            <a:solidFill>
              <a:srgbClr val="00468A"/>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0" fontAlgn="base" latinLnBrk="0" hangingPunct="0">
              <a:lnSpc>
                <a:spcPct val="100000"/>
              </a:lnSpc>
              <a:spcBef>
                <a:spcPts val="0"/>
              </a:spcBef>
              <a:spcAft>
                <a:spcPct val="0"/>
              </a:spcAft>
              <a:buClrTx/>
              <a:buSzTx/>
              <a:buFontTx/>
              <a:buNone/>
              <a:tabLst/>
              <a:defRPr/>
            </a:pPr>
            <a:r>
              <a:rPr kumimoji="0" lang="en-US" sz="3200" b="1" i="1" u="sng" strike="noStrike" kern="0" cap="none" spc="0" normalizeH="0" baseline="0" noProof="0" dirty="0">
                <a:ln>
                  <a:noFill/>
                </a:ln>
                <a:solidFill>
                  <a:srgbClr val="00468A"/>
                </a:solidFill>
                <a:effectLst/>
                <a:uLnTx/>
                <a:uFillTx/>
                <a:latin typeface="Calibri"/>
                <a:ea typeface="+mn-ea"/>
                <a:cs typeface="+mn-cs"/>
              </a:rPr>
              <a:t>Example:</a:t>
            </a:r>
          </a:p>
          <a:p>
            <a:pPr marL="0" marR="0" lvl="0" indent="0" defTabSz="914400" eaLnBrk="0" fontAlgn="base" latinLnBrk="0" hangingPunct="0">
              <a:lnSpc>
                <a:spcPct val="100000"/>
              </a:lnSpc>
              <a:spcBef>
                <a:spcPts val="0"/>
              </a:spcBef>
              <a:spcAft>
                <a:spcPct val="0"/>
              </a:spcAft>
              <a:buClrTx/>
              <a:buSzTx/>
              <a:buFontTx/>
              <a:buNone/>
              <a:tabLst/>
              <a:defRPr/>
            </a:pPr>
            <a:endParaRPr kumimoji="0" lang="en-US" sz="1400" b="1" i="1" u="sng" strike="noStrike" kern="0" cap="none" spc="0" normalizeH="0" baseline="0" noProof="0" dirty="0">
              <a:ln>
                <a:noFill/>
              </a:ln>
              <a:solidFill>
                <a:srgbClr val="00468A"/>
              </a:solidFill>
              <a:effectLst/>
              <a:uLnTx/>
              <a:uFillTx/>
              <a:latin typeface="Calibri"/>
              <a:ea typeface="+mn-ea"/>
              <a:cs typeface="+mn-cs"/>
            </a:endParaRPr>
          </a:p>
          <a:p>
            <a:pPr marL="457200" marR="0" lvl="0" indent="-457200" defTabSz="914400" eaLnBrk="0" fontAlgn="base" latinLnBrk="0" hangingPunct="0">
              <a:lnSpc>
                <a:spcPct val="100000"/>
              </a:lnSpc>
              <a:spcBef>
                <a:spcPts val="0"/>
              </a:spcBef>
              <a:spcAft>
                <a:spcPct val="0"/>
              </a:spcAft>
              <a:buClr>
                <a:srgbClr val="00468A"/>
              </a:buClr>
              <a:buSzTx/>
              <a:buFont typeface="+mj-lt"/>
              <a:buAutoNum type="arabicPeriod"/>
              <a:tabLst/>
              <a:defRPr/>
            </a:pPr>
            <a:r>
              <a:rPr kumimoji="0" lang="en-US" sz="2400" b="0" i="0" u="none" strike="noStrike" kern="0" cap="none" spc="0" normalizeH="0" baseline="0" noProof="0" dirty="0">
                <a:ln>
                  <a:noFill/>
                </a:ln>
                <a:solidFill>
                  <a:schemeClr val="tx1">
                    <a:lumMod val="50000"/>
                  </a:schemeClr>
                </a:solidFill>
                <a:effectLst/>
                <a:uLnTx/>
                <a:uFillTx/>
                <a:latin typeface="Calibri"/>
                <a:ea typeface="+mn-ea"/>
                <a:cs typeface="+mn-cs"/>
              </a:rPr>
              <a:t>Fabricate new membrane for water treatment</a:t>
            </a:r>
          </a:p>
          <a:p>
            <a:pPr marL="457200" marR="0" lvl="0" indent="-457200" defTabSz="914400" eaLnBrk="0" fontAlgn="base" latinLnBrk="0" hangingPunct="0">
              <a:lnSpc>
                <a:spcPct val="100000"/>
              </a:lnSpc>
              <a:spcBef>
                <a:spcPts val="0"/>
              </a:spcBef>
              <a:spcAft>
                <a:spcPct val="0"/>
              </a:spcAft>
              <a:buClr>
                <a:srgbClr val="00468A"/>
              </a:buClr>
              <a:buSzTx/>
              <a:buFont typeface="+mj-lt"/>
              <a:buAutoNum type="arabicPeriod"/>
              <a:tabLst/>
              <a:defRPr/>
            </a:pPr>
            <a:endParaRPr kumimoji="0" lang="en-US" sz="1000" b="0" i="0" u="none" strike="noStrike" kern="0" cap="none" spc="0" normalizeH="0" baseline="0" noProof="0" dirty="0">
              <a:ln>
                <a:noFill/>
              </a:ln>
              <a:solidFill>
                <a:schemeClr val="tx1">
                  <a:lumMod val="50000"/>
                </a:schemeClr>
              </a:solidFill>
              <a:effectLst/>
              <a:uLnTx/>
              <a:uFillTx/>
              <a:latin typeface="Calibri"/>
              <a:ea typeface="+mn-ea"/>
              <a:cs typeface="+mn-cs"/>
            </a:endParaRPr>
          </a:p>
          <a:p>
            <a:pPr marL="457200" marR="0" lvl="0" indent="-457200" defTabSz="914400" eaLnBrk="0" fontAlgn="base" latinLnBrk="0" hangingPunct="0">
              <a:lnSpc>
                <a:spcPct val="100000"/>
              </a:lnSpc>
              <a:spcBef>
                <a:spcPts val="0"/>
              </a:spcBef>
              <a:spcAft>
                <a:spcPct val="0"/>
              </a:spcAft>
              <a:buClr>
                <a:srgbClr val="00468A"/>
              </a:buClr>
              <a:buSzTx/>
              <a:buFont typeface="+mj-lt"/>
              <a:buAutoNum type="arabicPeriod"/>
              <a:tabLst/>
              <a:defRPr/>
            </a:pPr>
            <a:r>
              <a:rPr kumimoji="0" lang="en-US" sz="2400" b="0" i="0" u="none" strike="noStrike" kern="0" cap="none" spc="0" normalizeH="0" baseline="0" noProof="0" dirty="0">
                <a:ln>
                  <a:noFill/>
                </a:ln>
                <a:solidFill>
                  <a:schemeClr val="tx1">
                    <a:lumMod val="50000"/>
                  </a:schemeClr>
                </a:solidFill>
                <a:effectLst/>
                <a:uLnTx/>
                <a:uFillTx/>
                <a:latin typeface="Calibri"/>
                <a:ea typeface="+mn-ea"/>
                <a:cs typeface="+mn-cs"/>
              </a:rPr>
              <a:t>Evaluate physical and chemical properties (e.g., under different temperatures/pressures)</a:t>
            </a:r>
          </a:p>
          <a:p>
            <a:pPr marL="457200" marR="0" lvl="0" indent="-457200" defTabSz="914400" eaLnBrk="0" fontAlgn="base" latinLnBrk="0" hangingPunct="0">
              <a:lnSpc>
                <a:spcPct val="100000"/>
              </a:lnSpc>
              <a:spcBef>
                <a:spcPts val="0"/>
              </a:spcBef>
              <a:spcAft>
                <a:spcPct val="0"/>
              </a:spcAft>
              <a:buClr>
                <a:srgbClr val="00468A"/>
              </a:buClr>
              <a:buSzTx/>
              <a:buFont typeface="+mj-lt"/>
              <a:buAutoNum type="arabicPeriod"/>
              <a:tabLst/>
              <a:defRPr/>
            </a:pPr>
            <a:endParaRPr kumimoji="0" lang="en-US" sz="1000" b="0" i="0" u="none" strike="noStrike" kern="0" cap="none" spc="0" normalizeH="0" baseline="0" noProof="0" dirty="0">
              <a:ln>
                <a:noFill/>
              </a:ln>
              <a:solidFill>
                <a:schemeClr val="tx1">
                  <a:lumMod val="50000"/>
                </a:schemeClr>
              </a:solidFill>
              <a:effectLst/>
              <a:uLnTx/>
              <a:uFillTx/>
              <a:latin typeface="Calibri"/>
              <a:ea typeface="+mn-ea"/>
              <a:cs typeface="+mn-cs"/>
            </a:endParaRPr>
          </a:p>
          <a:p>
            <a:pPr marL="457200" marR="0" lvl="0" indent="-457200" defTabSz="914400" eaLnBrk="0" fontAlgn="base" latinLnBrk="0" hangingPunct="0">
              <a:lnSpc>
                <a:spcPct val="100000"/>
              </a:lnSpc>
              <a:spcBef>
                <a:spcPts val="0"/>
              </a:spcBef>
              <a:spcAft>
                <a:spcPct val="0"/>
              </a:spcAft>
              <a:buClr>
                <a:srgbClr val="00468A"/>
              </a:buClr>
              <a:buSzTx/>
              <a:buFont typeface="+mj-lt"/>
              <a:buAutoNum type="arabicPeriod"/>
              <a:tabLst/>
              <a:defRPr/>
            </a:pPr>
            <a:r>
              <a:rPr kumimoji="0" lang="en-US" sz="2400" b="0" i="0" u="none" strike="noStrike" kern="0" cap="none" spc="0" normalizeH="0" baseline="0" noProof="0" dirty="0">
                <a:ln>
                  <a:noFill/>
                </a:ln>
                <a:solidFill>
                  <a:schemeClr val="tx1">
                    <a:lumMod val="50000"/>
                  </a:schemeClr>
                </a:solidFill>
                <a:effectLst/>
                <a:uLnTx/>
                <a:uFillTx/>
                <a:latin typeface="Calibri"/>
                <a:ea typeface="+mn-ea"/>
                <a:cs typeface="+mn-cs"/>
              </a:rPr>
              <a:t>Efficacy in removing particulate contamination</a:t>
            </a:r>
          </a:p>
        </p:txBody>
      </p:sp>
      <p:sp>
        <p:nvSpPr>
          <p:cNvPr id="11" name="Rounded Rectangle 10"/>
          <p:cNvSpPr/>
          <p:nvPr/>
        </p:nvSpPr>
        <p:spPr>
          <a:xfrm>
            <a:off x="4833737" y="1447800"/>
            <a:ext cx="2924633" cy="1447800"/>
          </a:xfrm>
          <a:prstGeom prst="roundRect">
            <a:avLst>
              <a:gd name="adj" fmla="val 10496"/>
            </a:avLst>
          </a:prstGeom>
          <a:solidFill>
            <a:srgbClr val="FFFFFF"/>
          </a:solidFill>
          <a:ln w="19050" cap="flat" cmpd="sng" algn="ctr">
            <a:solidFill>
              <a:srgbClr val="002143"/>
            </a:solidFill>
            <a:prstDash val="solid"/>
          </a:ln>
          <a:effectLst>
            <a:outerShdw blurRad="40000" dist="23000" dir="5400000" rotWithShape="0">
              <a:srgbClr val="000000">
                <a:alpha val="35000"/>
              </a:srgbClr>
            </a:outerShdw>
          </a:effectLst>
        </p:spPr>
        <p:txBody>
          <a:bodyPr rtlCol="0" anchor="ctr"/>
          <a:lstStyle/>
          <a:p>
            <a:pPr marL="457200" marR="0" lvl="0" indent="-457200" defTabSz="914400" eaLnBrk="0" fontAlgn="base" latinLnBrk="0" hangingPunct="0">
              <a:lnSpc>
                <a:spcPct val="100000"/>
              </a:lnSpc>
              <a:spcBef>
                <a:spcPts val="0"/>
              </a:spcBef>
              <a:spcAft>
                <a:spcPct val="0"/>
              </a:spcAft>
              <a:buClrTx/>
              <a:buSzTx/>
              <a:buFont typeface="+mj-lt"/>
              <a:buAutoNum type="arabicPeriod"/>
              <a:tabLst/>
              <a:defRPr/>
            </a:pPr>
            <a:r>
              <a:rPr kumimoji="0" lang="en-US" sz="2400" b="1" i="0" u="none" strike="noStrike" kern="0" cap="none" spc="0" normalizeH="0" baseline="0" noProof="0" dirty="0">
                <a:ln>
                  <a:noFill/>
                </a:ln>
                <a:solidFill>
                  <a:srgbClr val="002143"/>
                </a:solidFill>
                <a:effectLst/>
                <a:uLnTx/>
                <a:uFillTx/>
                <a:latin typeface="Calibri"/>
                <a:ea typeface="+mn-ea"/>
                <a:cs typeface="+mn-cs"/>
              </a:rPr>
              <a:t>Initial observation</a:t>
            </a:r>
          </a:p>
          <a:p>
            <a:pPr marL="457200" marR="0" lvl="0" indent="-457200" defTabSz="914400" eaLnBrk="0" fontAlgn="base" latinLnBrk="0" hangingPunct="0">
              <a:lnSpc>
                <a:spcPct val="100000"/>
              </a:lnSpc>
              <a:spcBef>
                <a:spcPts val="0"/>
              </a:spcBef>
              <a:spcAft>
                <a:spcPct val="0"/>
              </a:spcAft>
              <a:buClrTx/>
              <a:buSzTx/>
              <a:buFont typeface="+mj-lt"/>
              <a:buAutoNum type="arabicPeriod"/>
              <a:tabLst/>
              <a:defRPr/>
            </a:pPr>
            <a:r>
              <a:rPr kumimoji="0" lang="en-US" sz="2400" b="1" i="0" u="none" strike="noStrike" kern="0" cap="none" spc="0" normalizeH="0" baseline="0" noProof="0" dirty="0">
                <a:ln>
                  <a:noFill/>
                </a:ln>
                <a:solidFill>
                  <a:srgbClr val="002143"/>
                </a:solidFill>
                <a:effectLst/>
                <a:uLnTx/>
                <a:uFillTx/>
                <a:latin typeface="Calibri"/>
                <a:ea typeface="+mn-ea"/>
                <a:cs typeface="+mn-cs"/>
              </a:rPr>
              <a:t>Characterization</a:t>
            </a:r>
          </a:p>
          <a:p>
            <a:pPr marL="457200" marR="0" lvl="0" indent="-457200" defTabSz="914400" eaLnBrk="0" fontAlgn="base" latinLnBrk="0" hangingPunct="0">
              <a:lnSpc>
                <a:spcPct val="100000"/>
              </a:lnSpc>
              <a:spcBef>
                <a:spcPts val="0"/>
              </a:spcBef>
              <a:spcAft>
                <a:spcPct val="0"/>
              </a:spcAft>
              <a:buClrTx/>
              <a:buSzTx/>
              <a:buFont typeface="+mj-lt"/>
              <a:buAutoNum type="arabicPeriod"/>
              <a:tabLst/>
              <a:defRPr/>
            </a:pPr>
            <a:r>
              <a:rPr kumimoji="0" lang="en-US" sz="2400" b="1" i="0" u="none" strike="noStrike" kern="0" cap="none" spc="0" normalizeH="0" baseline="0" noProof="0" dirty="0">
                <a:ln>
                  <a:noFill/>
                </a:ln>
                <a:solidFill>
                  <a:srgbClr val="002143"/>
                </a:solidFill>
                <a:effectLst/>
                <a:uLnTx/>
                <a:uFillTx/>
                <a:latin typeface="Calibri"/>
                <a:ea typeface="+mn-ea"/>
                <a:cs typeface="+mn-cs"/>
              </a:rPr>
              <a:t>Application</a:t>
            </a:r>
          </a:p>
        </p:txBody>
      </p:sp>
      <p:sp>
        <p:nvSpPr>
          <p:cNvPr id="12" name="Rounded Rectangle 11"/>
          <p:cNvSpPr/>
          <p:nvPr/>
        </p:nvSpPr>
        <p:spPr>
          <a:xfrm>
            <a:off x="1244418" y="1752600"/>
            <a:ext cx="3303576" cy="806212"/>
          </a:xfrm>
          <a:prstGeom prst="roundRect">
            <a:avLst/>
          </a:prstGeom>
          <a:solidFill>
            <a:srgbClr val="002143"/>
          </a:solidFill>
          <a:ln w="2857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914400" eaLnBrk="0" fontAlgn="base" latinLnBrk="0" hangingPunct="0">
              <a:lnSpc>
                <a:spcPct val="100000"/>
              </a:lnSpc>
              <a:spcBef>
                <a:spcPct val="50000"/>
              </a:spcBef>
              <a:spcAft>
                <a:spcPct val="0"/>
              </a:spcAft>
              <a:buClrTx/>
              <a:buSzTx/>
              <a:buFontTx/>
              <a:buNone/>
              <a:tabLst/>
              <a:defRPr/>
            </a:pPr>
            <a:r>
              <a:rPr kumimoji="0" lang="en-US" sz="3000" b="1" i="0" u="none" strike="noStrike" kern="0" cap="none" spc="0" normalizeH="0" baseline="0" noProof="0" dirty="0">
                <a:ln>
                  <a:noFill/>
                </a:ln>
                <a:solidFill>
                  <a:srgbClr val="FFFFFF"/>
                </a:solidFill>
                <a:effectLst/>
                <a:uLnTx/>
                <a:uFillTx/>
                <a:latin typeface="Calibri"/>
                <a:ea typeface="+mn-ea"/>
                <a:cs typeface="+mn-cs"/>
              </a:rPr>
              <a:t>Logical presentation</a:t>
            </a:r>
          </a:p>
        </p:txBody>
      </p:sp>
    </p:spTree>
    <p:extLst>
      <p:ext uri="{BB962C8B-B14F-4D97-AF65-F5344CB8AC3E}">
        <p14:creationId xmlns:p14="http://schemas.microsoft.com/office/powerpoint/2010/main" val="1339580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bg/>
                                          </p:spTgt>
                                        </p:tgtEl>
                                        <p:attrNameLst>
                                          <p:attrName>style.visibility</p:attrName>
                                        </p:attrNameLst>
                                      </p:cBhvr>
                                      <p:to>
                                        <p:strVal val="visible"/>
                                      </p:to>
                                    </p:set>
                                    <p:animEffect transition="in" filter="fade">
                                      <p:cBhvr>
                                        <p:cTn id="7" dur="500"/>
                                        <p:tgtEl>
                                          <p:spTgt spid="10">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xEl>
                                              <p:pRg st="0" end="0"/>
                                            </p:txEl>
                                          </p:spTgt>
                                        </p:tgtEl>
                                        <p:attrNameLst>
                                          <p:attrName>style.visibility</p:attrName>
                                        </p:attrNameLst>
                                      </p:cBhvr>
                                      <p:to>
                                        <p:strVal val="visible"/>
                                      </p:to>
                                    </p:set>
                                    <p:animEffect transition="in" filter="fade">
                                      <p:cBhvr>
                                        <p:cTn id="10" dur="500"/>
                                        <p:tgtEl>
                                          <p:spTgt spid="10">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Effect transition="in" filter="fade">
                                      <p:cBhvr>
                                        <p:cTn id="15" dur="500"/>
                                        <p:tgtEl>
                                          <p:spTgt spid="10">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0">
                                            <p:txEl>
                                              <p:pRg st="4" end="4"/>
                                            </p:txEl>
                                          </p:spTgt>
                                        </p:tgtEl>
                                        <p:attrNameLst>
                                          <p:attrName>style.visibility</p:attrName>
                                        </p:attrNameLst>
                                      </p:cBhvr>
                                      <p:to>
                                        <p:strVal val="visible"/>
                                      </p:to>
                                    </p:set>
                                    <p:animEffect transition="in" filter="fade">
                                      <p:cBhvr>
                                        <p:cTn id="20" dur="500"/>
                                        <p:tgtEl>
                                          <p:spTgt spid="10">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0">
                                            <p:txEl>
                                              <p:pRg st="6" end="6"/>
                                            </p:txEl>
                                          </p:spTgt>
                                        </p:tgtEl>
                                        <p:attrNameLst>
                                          <p:attrName>style.visibility</p:attrName>
                                        </p:attrNameLst>
                                      </p:cBhvr>
                                      <p:to>
                                        <p:strVal val="visible"/>
                                      </p:to>
                                    </p:set>
                                    <p:animEffect transition="in" filter="fade">
                                      <p:cBhvr>
                                        <p:cTn id="25" dur="500"/>
                                        <p:tgtEl>
                                          <p:spTgt spid="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200" dirty="0"/>
              <a:t>Guide your readers through your findings</a:t>
            </a:r>
          </a:p>
        </p:txBody>
      </p:sp>
      <p:sp>
        <p:nvSpPr>
          <p:cNvPr id="4" name="Flowchart: Process 3"/>
          <p:cNvSpPr/>
          <p:nvPr/>
        </p:nvSpPr>
        <p:spPr>
          <a:xfrm>
            <a:off x="672628" y="1871837"/>
            <a:ext cx="4004466" cy="4208033"/>
          </a:xfrm>
          <a:prstGeom prst="flowChartProcess">
            <a:avLst/>
          </a:prstGeom>
          <a:ln/>
        </p:spPr>
        <p:style>
          <a:lnRef idx="2">
            <a:schemeClr val="accent2"/>
          </a:lnRef>
          <a:fillRef idx="1">
            <a:schemeClr val="lt1"/>
          </a:fillRef>
          <a:effectRef idx="0">
            <a:schemeClr val="accent2"/>
          </a:effectRef>
          <a:fontRef idx="minor">
            <a:schemeClr val="dk1"/>
          </a:fontRef>
        </p:style>
        <p:txBody>
          <a:bodyPr lIns="72000" tIns="72000" rIns="72000" bIns="72000" rtlCol="0" anchor="ctr" anchorCtr="0"/>
          <a:lstStyle/>
          <a:p>
            <a:pPr algn="ctr"/>
            <a:r>
              <a:rPr lang="en-US" sz="2800" b="1" dirty="0">
                <a:solidFill>
                  <a:schemeClr val="tx1">
                    <a:lumMod val="50000"/>
                  </a:schemeClr>
                </a:solidFill>
              </a:rPr>
              <a:t>Results</a:t>
            </a:r>
          </a:p>
          <a:p>
            <a:pPr algn="ctr"/>
            <a:endParaRPr lang="en-US" sz="2000" b="1" dirty="0">
              <a:solidFill>
                <a:schemeClr val="tx1">
                  <a:lumMod val="50000"/>
                </a:schemeClr>
              </a:solidFill>
            </a:endParaRPr>
          </a:p>
          <a:p>
            <a:r>
              <a:rPr lang="en-US" sz="2400" i="1" dirty="0">
                <a:solidFill>
                  <a:schemeClr val="tx1">
                    <a:lumMod val="50000"/>
                  </a:schemeClr>
                </a:solidFill>
              </a:rPr>
              <a:t>Clear subheading 1</a:t>
            </a:r>
          </a:p>
          <a:p>
            <a:pPr marL="342900" indent="-342900">
              <a:buFont typeface="Arial" panose="020B0604020202020204" pitchFamily="34" charset="0"/>
              <a:buChar char="•"/>
            </a:pPr>
            <a:r>
              <a:rPr lang="en-US" sz="2000" dirty="0">
                <a:solidFill>
                  <a:schemeClr val="tx1">
                    <a:lumMod val="50000"/>
                  </a:schemeClr>
                </a:solidFill>
              </a:rPr>
              <a:t>Introduce experiment (figure 1)</a:t>
            </a:r>
          </a:p>
          <a:p>
            <a:pPr marL="342900" indent="-342900">
              <a:buFont typeface="Arial" panose="020B0604020202020204" pitchFamily="34" charset="0"/>
              <a:buChar char="•"/>
            </a:pPr>
            <a:r>
              <a:rPr lang="en-US" sz="2000" dirty="0">
                <a:solidFill>
                  <a:schemeClr val="tx1">
                    <a:lumMod val="50000"/>
                  </a:schemeClr>
                </a:solidFill>
              </a:rPr>
              <a:t>Discuss trends &amp; relationships</a:t>
            </a:r>
          </a:p>
          <a:p>
            <a:pPr marL="342900" indent="-342900">
              <a:buFont typeface="Arial" panose="020B0604020202020204" pitchFamily="34" charset="0"/>
              <a:buChar char="•"/>
            </a:pPr>
            <a:r>
              <a:rPr lang="en-US" sz="2000" dirty="0">
                <a:solidFill>
                  <a:schemeClr val="tx1">
                    <a:lumMod val="50000"/>
                  </a:schemeClr>
                </a:solidFill>
              </a:rPr>
              <a:t>Summarize key finding</a:t>
            </a:r>
          </a:p>
          <a:p>
            <a:endParaRPr lang="en-US" sz="2000" dirty="0">
              <a:solidFill>
                <a:schemeClr val="tx1">
                  <a:lumMod val="50000"/>
                </a:schemeClr>
              </a:solidFill>
            </a:endParaRPr>
          </a:p>
          <a:p>
            <a:r>
              <a:rPr lang="en-US" sz="2400" i="1" dirty="0">
                <a:solidFill>
                  <a:schemeClr val="tx1">
                    <a:lumMod val="50000"/>
                  </a:schemeClr>
                </a:solidFill>
              </a:rPr>
              <a:t>Clear subheading 2</a:t>
            </a:r>
          </a:p>
          <a:p>
            <a:pPr marL="342900" indent="-342900">
              <a:buFont typeface="Arial" panose="020B0604020202020204" pitchFamily="34" charset="0"/>
              <a:buChar char="•"/>
            </a:pPr>
            <a:r>
              <a:rPr lang="en-US" sz="2000" dirty="0">
                <a:solidFill>
                  <a:schemeClr val="tx1">
                    <a:lumMod val="50000"/>
                  </a:schemeClr>
                </a:solidFill>
              </a:rPr>
              <a:t>Introduce experiment (figure 2)</a:t>
            </a:r>
          </a:p>
          <a:p>
            <a:pPr marL="342900" indent="-342900">
              <a:buFont typeface="Arial" panose="020B0604020202020204" pitchFamily="34" charset="0"/>
              <a:buChar char="•"/>
            </a:pPr>
            <a:r>
              <a:rPr lang="en-US" sz="2000" dirty="0">
                <a:solidFill>
                  <a:schemeClr val="tx1">
                    <a:lumMod val="50000"/>
                  </a:schemeClr>
                </a:solidFill>
              </a:rPr>
              <a:t>Discuss trends &amp; relationships</a:t>
            </a:r>
          </a:p>
          <a:p>
            <a:pPr marL="342900" indent="-342900">
              <a:buFont typeface="Arial" panose="020B0604020202020204" pitchFamily="34" charset="0"/>
              <a:buChar char="•"/>
            </a:pPr>
            <a:r>
              <a:rPr lang="en-US" sz="2000" dirty="0">
                <a:solidFill>
                  <a:schemeClr val="tx1">
                    <a:lumMod val="50000"/>
                  </a:schemeClr>
                </a:solidFill>
              </a:rPr>
              <a:t>Summarize key finding</a:t>
            </a:r>
          </a:p>
        </p:txBody>
      </p:sp>
      <p:sp>
        <p:nvSpPr>
          <p:cNvPr id="5" name="Flowchart: Process 4"/>
          <p:cNvSpPr/>
          <p:nvPr/>
        </p:nvSpPr>
        <p:spPr>
          <a:xfrm>
            <a:off x="4796256" y="1871837"/>
            <a:ext cx="3814344" cy="2022438"/>
          </a:xfrm>
          <a:prstGeom prst="flowChartProcess">
            <a:avLst/>
          </a:prstGeom>
          <a:ln/>
        </p:spPr>
        <p:style>
          <a:lnRef idx="2">
            <a:schemeClr val="accent2"/>
          </a:lnRef>
          <a:fillRef idx="1">
            <a:schemeClr val="lt1"/>
          </a:fillRef>
          <a:effectRef idx="0">
            <a:schemeClr val="accent2"/>
          </a:effectRef>
          <a:fontRef idx="minor">
            <a:schemeClr val="dk1"/>
          </a:fontRef>
        </p:style>
        <p:txBody>
          <a:bodyPr lIns="72000" tIns="72000" rIns="72000" bIns="72000" rtlCol="0" anchor="ctr" anchorCtr="1"/>
          <a:lstStyle/>
          <a:p>
            <a:pPr algn="ctr"/>
            <a:endParaRPr lang="en-US" sz="1400" dirty="0" err="1"/>
          </a:p>
        </p:txBody>
      </p:sp>
      <p:sp>
        <p:nvSpPr>
          <p:cNvPr id="6" name="TextBox 5"/>
          <p:cNvSpPr txBox="1"/>
          <p:nvPr/>
        </p:nvSpPr>
        <p:spPr>
          <a:xfrm>
            <a:off x="4796256" y="3399424"/>
            <a:ext cx="3814344" cy="453183"/>
          </a:xfrm>
          <a:prstGeom prst="rect">
            <a:avLst/>
          </a:prstGeom>
          <a:noFill/>
        </p:spPr>
        <p:txBody>
          <a:bodyPr wrap="square" lIns="72000" tIns="72000" rIns="72000" bIns="72000" rtlCol="0">
            <a:spAutoFit/>
          </a:bodyPr>
          <a:lstStyle/>
          <a:p>
            <a:r>
              <a:rPr lang="en-US" sz="2000" b="1" dirty="0">
                <a:solidFill>
                  <a:schemeClr val="tx1">
                    <a:lumMod val="50000"/>
                  </a:schemeClr>
                </a:solidFill>
              </a:rPr>
              <a:t>Figure 1.</a:t>
            </a:r>
            <a:r>
              <a:rPr lang="en-US" sz="2000" dirty="0">
                <a:solidFill>
                  <a:schemeClr val="tx1">
                    <a:lumMod val="50000"/>
                  </a:schemeClr>
                </a:solidFill>
              </a:rPr>
              <a:t> Descriptive figure caption</a:t>
            </a:r>
          </a:p>
        </p:txBody>
      </p:sp>
      <p:sp>
        <p:nvSpPr>
          <p:cNvPr id="13" name="Flowchart: Process 12"/>
          <p:cNvSpPr/>
          <p:nvPr/>
        </p:nvSpPr>
        <p:spPr>
          <a:xfrm>
            <a:off x="4796256" y="4057432"/>
            <a:ext cx="3814344" cy="2022438"/>
          </a:xfrm>
          <a:prstGeom prst="flowChartProcess">
            <a:avLst/>
          </a:prstGeom>
          <a:ln/>
        </p:spPr>
        <p:style>
          <a:lnRef idx="2">
            <a:schemeClr val="accent2"/>
          </a:lnRef>
          <a:fillRef idx="1">
            <a:schemeClr val="lt1"/>
          </a:fillRef>
          <a:effectRef idx="0">
            <a:schemeClr val="accent2"/>
          </a:effectRef>
          <a:fontRef idx="minor">
            <a:schemeClr val="dk1"/>
          </a:fontRef>
        </p:style>
        <p:txBody>
          <a:bodyPr lIns="72000" tIns="72000" rIns="72000" bIns="72000" rtlCol="0" anchor="ctr" anchorCtr="1"/>
          <a:lstStyle/>
          <a:p>
            <a:pPr algn="ctr"/>
            <a:endParaRPr lang="en-US" sz="1400" dirty="0" err="1"/>
          </a:p>
        </p:txBody>
      </p:sp>
      <p:sp>
        <p:nvSpPr>
          <p:cNvPr id="14" name="TextBox 13"/>
          <p:cNvSpPr txBox="1"/>
          <p:nvPr/>
        </p:nvSpPr>
        <p:spPr>
          <a:xfrm>
            <a:off x="4796256" y="5585019"/>
            <a:ext cx="3814344" cy="453183"/>
          </a:xfrm>
          <a:prstGeom prst="rect">
            <a:avLst/>
          </a:prstGeom>
          <a:noFill/>
        </p:spPr>
        <p:txBody>
          <a:bodyPr wrap="square" lIns="72000" tIns="72000" rIns="72000" bIns="72000" rtlCol="0">
            <a:spAutoFit/>
          </a:bodyPr>
          <a:lstStyle/>
          <a:p>
            <a:r>
              <a:rPr lang="en-US" sz="2000" b="1" dirty="0">
                <a:solidFill>
                  <a:schemeClr val="tx1">
                    <a:lumMod val="50000"/>
                  </a:schemeClr>
                </a:solidFill>
              </a:rPr>
              <a:t>Figure 2.</a:t>
            </a:r>
            <a:r>
              <a:rPr lang="en-US" sz="2000" dirty="0">
                <a:solidFill>
                  <a:schemeClr val="tx1">
                    <a:lumMod val="50000"/>
                  </a:schemeClr>
                </a:solidFill>
              </a:rPr>
              <a:t> Descriptive figure caption</a:t>
            </a:r>
          </a:p>
        </p:txBody>
      </p:sp>
      <p:pic>
        <p:nvPicPr>
          <p:cNvPr id="9" name="Picture 8"/>
          <p:cNvPicPr>
            <a:picLocks noChangeAspect="1"/>
          </p:cNvPicPr>
          <p:nvPr/>
        </p:nvPicPr>
        <p:blipFill>
          <a:blip r:embed="rId3"/>
          <a:stretch>
            <a:fillRect/>
          </a:stretch>
        </p:blipFill>
        <p:spPr>
          <a:xfrm>
            <a:off x="5299972" y="1915396"/>
            <a:ext cx="2527303" cy="1182814"/>
          </a:xfrm>
          <a:prstGeom prst="rect">
            <a:avLst/>
          </a:prstGeom>
        </p:spPr>
      </p:pic>
      <p:pic>
        <p:nvPicPr>
          <p:cNvPr id="15" name="Picture 14"/>
          <p:cNvPicPr>
            <a:picLocks noChangeAspect="1"/>
          </p:cNvPicPr>
          <p:nvPr/>
        </p:nvPicPr>
        <p:blipFill>
          <a:blip r:embed="rId4"/>
          <a:stretch>
            <a:fillRect/>
          </a:stretch>
        </p:blipFill>
        <p:spPr>
          <a:xfrm>
            <a:off x="5213466" y="4100759"/>
            <a:ext cx="2700317" cy="1484260"/>
          </a:xfrm>
          <a:prstGeom prst="rect">
            <a:avLst/>
          </a:prstGeom>
        </p:spPr>
      </p:pic>
      <p:cxnSp>
        <p:nvCxnSpPr>
          <p:cNvPr id="17" name="Straight Arrow Connector 16"/>
          <p:cNvCxnSpPr/>
          <p:nvPr/>
        </p:nvCxnSpPr>
        <p:spPr>
          <a:xfrm>
            <a:off x="3157784" y="3098209"/>
            <a:ext cx="1936376" cy="0"/>
          </a:xfrm>
          <a:prstGeom prst="straightConnector1">
            <a:avLst/>
          </a:prstGeom>
          <a:ln w="28575">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3157783" y="4681376"/>
            <a:ext cx="1936376" cy="0"/>
          </a:xfrm>
          <a:prstGeom prst="straightConnector1">
            <a:avLst/>
          </a:prstGeom>
          <a:ln w="28575">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72628" y="1078966"/>
            <a:ext cx="7694719" cy="637849"/>
          </a:xfrm>
          <a:prstGeom prst="rect">
            <a:avLst/>
          </a:prstGeom>
          <a:noFill/>
        </p:spPr>
        <p:txBody>
          <a:bodyPr wrap="square" lIns="72000" tIns="72000" rIns="72000" bIns="72000" rtlCol="0">
            <a:spAutoFit/>
          </a:bodyPr>
          <a:lstStyle/>
          <a:p>
            <a:pPr algn="ctr"/>
            <a:r>
              <a:rPr lang="en-US" sz="3200" i="1" dirty="0">
                <a:solidFill>
                  <a:schemeClr val="accent3"/>
                </a:solidFill>
              </a:rPr>
              <a:t>One figure at a time</a:t>
            </a:r>
          </a:p>
        </p:txBody>
      </p:sp>
    </p:spTree>
    <p:extLst>
      <p:ext uri="{BB962C8B-B14F-4D97-AF65-F5344CB8AC3E}">
        <p14:creationId xmlns:p14="http://schemas.microsoft.com/office/powerpoint/2010/main" val="3389670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fade">
                                      <p:cBhvr>
                                        <p:cTn id="10" dur="500"/>
                                        <p:tgtEl>
                                          <p:spTgt spid="4">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Effect transition="in" filter="fade">
                                      <p:cBhvr>
                                        <p:cTn id="13" dur="500"/>
                                        <p:tgtEl>
                                          <p:spTgt spid="4">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5" end="5"/>
                                            </p:txEl>
                                          </p:spTgt>
                                        </p:tgtEl>
                                        <p:attrNameLst>
                                          <p:attrName>style.visibility</p:attrName>
                                        </p:attrNameLst>
                                      </p:cBhvr>
                                      <p:to>
                                        <p:strVal val="visible"/>
                                      </p:to>
                                    </p:set>
                                    <p:animEffect transition="in" filter="fade">
                                      <p:cBhvr>
                                        <p:cTn id="16" dur="500"/>
                                        <p:tgtEl>
                                          <p:spTgt spid="4">
                                            <p:txEl>
                                              <p:pRg st="5" end="5"/>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500"/>
                                        <p:tgtEl>
                                          <p:spTgt spid="5"/>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500"/>
                                        <p:tgtEl>
                                          <p:spTgt spid="6"/>
                                        </p:tgtEl>
                                      </p:cBhvr>
                                    </p:animEffect>
                                  </p:childTnLst>
                                </p:cTn>
                              </p:par>
                              <p:par>
                                <p:cTn id="25" presetID="10" presetClass="entr" presetSubtype="0" fill="hold"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par>
                          <p:cTn id="28" fill="hold">
                            <p:stCondLst>
                              <p:cond delay="500"/>
                            </p:stCondLst>
                            <p:childTnLst>
                              <p:par>
                                <p:cTn id="29" presetID="22" presetClass="entr" presetSubtype="8" fill="hold" nodeType="after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wipe(left)">
                                      <p:cBhvr>
                                        <p:cTn id="31" dur="500"/>
                                        <p:tgtEl>
                                          <p:spTgt spid="17"/>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4">
                                            <p:txEl>
                                              <p:pRg st="7" end="7"/>
                                            </p:txEl>
                                          </p:spTgt>
                                        </p:tgtEl>
                                        <p:attrNameLst>
                                          <p:attrName>style.visibility</p:attrName>
                                        </p:attrNameLst>
                                      </p:cBhvr>
                                      <p:to>
                                        <p:strVal val="visible"/>
                                      </p:to>
                                    </p:set>
                                    <p:animEffect transition="in" filter="fade">
                                      <p:cBhvr>
                                        <p:cTn id="36" dur="500"/>
                                        <p:tgtEl>
                                          <p:spTgt spid="4">
                                            <p:txEl>
                                              <p:pRg st="7" end="7"/>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Effect transition="in" filter="fade">
                                      <p:cBhvr>
                                        <p:cTn id="39" dur="500"/>
                                        <p:tgtEl>
                                          <p:spTgt spid="4">
                                            <p:txEl>
                                              <p:pRg st="8" end="8"/>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4">
                                            <p:txEl>
                                              <p:pRg st="9" end="9"/>
                                            </p:txEl>
                                          </p:spTgt>
                                        </p:tgtEl>
                                        <p:attrNameLst>
                                          <p:attrName>style.visibility</p:attrName>
                                        </p:attrNameLst>
                                      </p:cBhvr>
                                      <p:to>
                                        <p:strVal val="visible"/>
                                      </p:to>
                                    </p:set>
                                    <p:animEffect transition="in" filter="fade">
                                      <p:cBhvr>
                                        <p:cTn id="42" dur="500"/>
                                        <p:tgtEl>
                                          <p:spTgt spid="4">
                                            <p:txEl>
                                              <p:pRg st="9" end="9"/>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4">
                                            <p:txEl>
                                              <p:pRg st="10" end="10"/>
                                            </p:txEl>
                                          </p:spTgt>
                                        </p:tgtEl>
                                        <p:attrNameLst>
                                          <p:attrName>style.visibility</p:attrName>
                                        </p:attrNameLst>
                                      </p:cBhvr>
                                      <p:to>
                                        <p:strVal val="visible"/>
                                      </p:to>
                                    </p:set>
                                    <p:animEffect transition="in" filter="fade">
                                      <p:cBhvr>
                                        <p:cTn id="45" dur="500"/>
                                        <p:tgtEl>
                                          <p:spTgt spid="4">
                                            <p:txEl>
                                              <p:pRg st="10" end="1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fade">
                                      <p:cBhvr>
                                        <p:cTn id="50" dur="500"/>
                                        <p:tgtEl>
                                          <p:spTgt spid="13"/>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fade">
                                      <p:cBhvr>
                                        <p:cTn id="53" dur="500"/>
                                        <p:tgtEl>
                                          <p:spTgt spid="14"/>
                                        </p:tgtEl>
                                      </p:cBhvr>
                                    </p:animEffect>
                                  </p:childTnLst>
                                </p:cTn>
                              </p:par>
                              <p:par>
                                <p:cTn id="54" presetID="10" presetClass="entr" presetSubtype="0" fill="hold" nodeType="with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fade">
                                      <p:cBhvr>
                                        <p:cTn id="56" dur="500"/>
                                        <p:tgtEl>
                                          <p:spTgt spid="15"/>
                                        </p:tgtEl>
                                      </p:cBhvr>
                                    </p:animEffect>
                                  </p:childTnLst>
                                </p:cTn>
                              </p:par>
                            </p:childTnLst>
                          </p:cTn>
                        </p:par>
                        <p:par>
                          <p:cTn id="57" fill="hold">
                            <p:stCondLst>
                              <p:cond delay="500"/>
                            </p:stCondLst>
                            <p:childTnLst>
                              <p:par>
                                <p:cTn id="58" presetID="22" presetClass="entr" presetSubtype="8" fill="hold" nodeType="afterEffect">
                                  <p:stCondLst>
                                    <p:cond delay="0"/>
                                  </p:stCondLst>
                                  <p:childTnLst>
                                    <p:set>
                                      <p:cBhvr>
                                        <p:cTn id="59" dur="1" fill="hold">
                                          <p:stCondLst>
                                            <p:cond delay="0"/>
                                          </p:stCondLst>
                                        </p:cTn>
                                        <p:tgtEl>
                                          <p:spTgt spid="18"/>
                                        </p:tgtEl>
                                        <p:attrNameLst>
                                          <p:attrName>style.visibility</p:attrName>
                                        </p:attrNameLst>
                                      </p:cBhvr>
                                      <p:to>
                                        <p:strVal val="visible"/>
                                      </p:to>
                                    </p:set>
                                    <p:animEffect transition="in" filter="wipe(left)">
                                      <p:cBhvr>
                                        <p:cTn id="6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13" grpId="0" animBg="1"/>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200" dirty="0"/>
              <a:t>Discussion</a:t>
            </a:r>
          </a:p>
        </p:txBody>
      </p:sp>
      <p:sp>
        <p:nvSpPr>
          <p:cNvPr id="33" name="Flowchart: Extract 32"/>
          <p:cNvSpPr/>
          <p:nvPr/>
        </p:nvSpPr>
        <p:spPr>
          <a:xfrm rot="10800000" flipV="1">
            <a:off x="762001" y="2021928"/>
            <a:ext cx="3242948" cy="4215609"/>
          </a:xfrm>
          <a:prstGeom prst="flowChartExtract">
            <a:avLst/>
          </a:prstGeom>
          <a:gradFill rotWithShape="1">
            <a:gsLst>
              <a:gs pos="0">
                <a:schemeClr val="accent4">
                  <a:lumMod val="50000"/>
                </a:schemeClr>
              </a:gs>
              <a:gs pos="50000">
                <a:srgbClr val="3C9CD7"/>
              </a:gs>
              <a:gs pos="100000">
                <a:srgbClr val="7030A0"/>
              </a:gs>
            </a:gsLst>
            <a:lin ang="16200000" scaled="0"/>
          </a:gra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en-US" sz="1600" b="0" i="0" u="none" strike="noStrike" kern="0" cap="none" spc="0" normalizeH="0" baseline="0" noProof="0" dirty="0">
              <a:ln>
                <a:noFill/>
              </a:ln>
              <a:solidFill>
                <a:srgbClr val="FFFFFF"/>
              </a:solidFill>
              <a:effectLst/>
              <a:uLnTx/>
              <a:uFillTx/>
              <a:latin typeface="Calibri"/>
              <a:ea typeface="+mn-ea"/>
              <a:cs typeface="+mn-cs"/>
            </a:endParaRPr>
          </a:p>
        </p:txBody>
      </p:sp>
      <p:sp>
        <p:nvSpPr>
          <p:cNvPr id="40" name="TextBox 39"/>
          <p:cNvSpPr txBox="1"/>
          <p:nvPr/>
        </p:nvSpPr>
        <p:spPr>
          <a:xfrm>
            <a:off x="762001" y="5805536"/>
            <a:ext cx="3242949" cy="630084"/>
          </a:xfrm>
          <a:prstGeom prst="rect">
            <a:avLst/>
          </a:prstGeom>
          <a:noFill/>
        </p:spPr>
        <p:txBody>
          <a:bodyPr wrap="square" lIns="0" tIns="0" rIns="0" bIns="0" rtlCol="0">
            <a:noAutofit/>
          </a:bodyPr>
          <a:lstStyle/>
          <a:p>
            <a:pPr algn="ctr" defTabSz="914400" eaLnBrk="0" fontAlgn="base" hangingPunct="0">
              <a:lnSpc>
                <a:spcPts val="2200"/>
              </a:lnSpc>
              <a:spcBef>
                <a:spcPts val="900"/>
              </a:spcBef>
              <a:spcAft>
                <a:spcPct val="0"/>
              </a:spcAft>
              <a:buClr>
                <a:srgbClr val="0176C3"/>
              </a:buClr>
              <a:buSzPct val="100000"/>
            </a:pPr>
            <a:r>
              <a:rPr lang="en-US" sz="2800" b="1" dirty="0">
                <a:solidFill>
                  <a:srgbClr val="FFFFFF"/>
                </a:solidFill>
                <a:ea typeface="ＭＳ Ｐゴシック" charset="0"/>
              </a:rPr>
              <a:t>Implications</a:t>
            </a:r>
          </a:p>
        </p:txBody>
      </p:sp>
      <p:sp>
        <p:nvSpPr>
          <p:cNvPr id="41" name="TextBox 40"/>
          <p:cNvSpPr txBox="1"/>
          <p:nvPr/>
        </p:nvSpPr>
        <p:spPr>
          <a:xfrm>
            <a:off x="994727" y="1157755"/>
            <a:ext cx="7112175" cy="584775"/>
          </a:xfrm>
          <a:prstGeom prst="rect">
            <a:avLst/>
          </a:prstGeom>
          <a:noFill/>
        </p:spPr>
        <p:txBody>
          <a:bodyPr wrap="square" rtlCol="0">
            <a:spAutoFit/>
          </a:bodyPr>
          <a:lstStyle/>
          <a:p>
            <a:pPr algn="ctr" defTabSz="914400" eaLnBrk="0" fontAlgn="base" hangingPunct="0">
              <a:spcBef>
                <a:spcPct val="50000"/>
              </a:spcBef>
              <a:spcAft>
                <a:spcPct val="0"/>
              </a:spcAft>
            </a:pPr>
            <a:r>
              <a:rPr lang="en-US" altLang="zh-CN" sz="3200" i="1" u="sng" dirty="0">
                <a:solidFill>
                  <a:srgbClr val="C00000"/>
                </a:solidFill>
                <a:ea typeface="ＭＳ Ｐゴシック" charset="0"/>
              </a:rPr>
              <a:t>How</a:t>
            </a:r>
            <a:r>
              <a:rPr lang="en-US" altLang="zh-CN" sz="3200" dirty="0">
                <a:solidFill>
                  <a:srgbClr val="C00000"/>
                </a:solidFill>
                <a:ea typeface="ＭＳ Ｐゴシック" charset="0"/>
              </a:rPr>
              <a:t> your study contributes to the field</a:t>
            </a:r>
            <a:endParaRPr kumimoji="1" lang="ja-JP" altLang="en-US" sz="3200" dirty="0">
              <a:solidFill>
                <a:srgbClr val="C00000"/>
              </a:solidFill>
              <a:ea typeface="ＭＳ Ｐゴシック" charset="0"/>
            </a:endParaRPr>
          </a:p>
        </p:txBody>
      </p:sp>
      <p:sp>
        <p:nvSpPr>
          <p:cNvPr id="12" name="Rounded Rectangle 11"/>
          <p:cNvSpPr/>
          <p:nvPr/>
        </p:nvSpPr>
        <p:spPr>
          <a:xfrm>
            <a:off x="4303584" y="2021927"/>
            <a:ext cx="3702361" cy="1464720"/>
          </a:xfrm>
          <a:prstGeom prst="roundRect">
            <a:avLst/>
          </a:prstGeom>
          <a:ln>
            <a:solidFill>
              <a:srgbClr val="7030A0"/>
            </a:solidFill>
          </a:ln>
        </p:spPr>
        <p:style>
          <a:lnRef idx="2">
            <a:schemeClr val="accent2"/>
          </a:lnRef>
          <a:fillRef idx="1">
            <a:schemeClr val="lt1"/>
          </a:fillRef>
          <a:effectRef idx="0">
            <a:schemeClr val="accent2"/>
          </a:effectRef>
          <a:fontRef idx="minor">
            <a:schemeClr val="dk1"/>
          </a:fontRef>
        </p:style>
        <p:txBody>
          <a:bodyPr lIns="72000" tIns="72000" rIns="72000" bIns="72000" rtlCol="0" anchor="ctr" anchorCtr="0"/>
          <a:lstStyle/>
          <a:p>
            <a:pPr algn="ctr"/>
            <a:r>
              <a:rPr lang="en-US" sz="2400" b="1" i="1" dirty="0">
                <a:solidFill>
                  <a:srgbClr val="7030A0"/>
                </a:solidFill>
              </a:rPr>
              <a:t>Summarize what you did</a:t>
            </a:r>
          </a:p>
          <a:p>
            <a:pPr marL="342900" indent="-342900">
              <a:buClr>
                <a:srgbClr val="7030A0"/>
              </a:buClr>
              <a:buFont typeface="Arial" panose="020B0604020202020204" pitchFamily="34" charset="0"/>
              <a:buChar char="•"/>
            </a:pPr>
            <a:r>
              <a:rPr lang="en-US" sz="2000" dirty="0">
                <a:solidFill>
                  <a:schemeClr val="tx1">
                    <a:lumMod val="50000"/>
                  </a:schemeClr>
                </a:solidFill>
              </a:rPr>
              <a:t>Begin with research problem</a:t>
            </a:r>
          </a:p>
          <a:p>
            <a:pPr marL="342900" indent="-342900">
              <a:buClr>
                <a:srgbClr val="7030A0"/>
              </a:buClr>
              <a:buFont typeface="Arial" panose="020B0604020202020204" pitchFamily="34" charset="0"/>
              <a:buChar char="•"/>
            </a:pPr>
            <a:r>
              <a:rPr lang="en-US" sz="2000" dirty="0">
                <a:solidFill>
                  <a:schemeClr val="tx1">
                    <a:lumMod val="50000"/>
                  </a:schemeClr>
                </a:solidFill>
              </a:rPr>
              <a:t>Briefly describe study design</a:t>
            </a:r>
          </a:p>
          <a:p>
            <a:pPr marL="342900" indent="-342900">
              <a:buClr>
                <a:srgbClr val="7030A0"/>
              </a:buClr>
              <a:buFont typeface="Arial" panose="020B0604020202020204" pitchFamily="34" charset="0"/>
              <a:buChar char="•"/>
            </a:pPr>
            <a:r>
              <a:rPr lang="en-US" sz="2000" dirty="0">
                <a:solidFill>
                  <a:schemeClr val="tx1">
                    <a:lumMod val="50000"/>
                  </a:schemeClr>
                </a:solidFill>
              </a:rPr>
              <a:t>Summarize key findings</a:t>
            </a:r>
          </a:p>
        </p:txBody>
      </p:sp>
      <p:sp>
        <p:nvSpPr>
          <p:cNvPr id="13" name="Rounded Rectangle 12"/>
          <p:cNvSpPr/>
          <p:nvPr/>
        </p:nvSpPr>
        <p:spPr>
          <a:xfrm>
            <a:off x="4303583" y="3688253"/>
            <a:ext cx="3702361" cy="1386868"/>
          </a:xfrm>
          <a:prstGeom prst="roundRect">
            <a:avLst/>
          </a:prstGeom>
          <a:ln>
            <a:solidFill>
              <a:schemeClr val="accent4">
                <a:lumMod val="75000"/>
              </a:schemeClr>
            </a:solidFill>
          </a:ln>
        </p:spPr>
        <p:style>
          <a:lnRef idx="2">
            <a:schemeClr val="accent2"/>
          </a:lnRef>
          <a:fillRef idx="1">
            <a:schemeClr val="lt1"/>
          </a:fillRef>
          <a:effectRef idx="0">
            <a:schemeClr val="accent2"/>
          </a:effectRef>
          <a:fontRef idx="minor">
            <a:schemeClr val="dk1"/>
          </a:fontRef>
        </p:style>
        <p:txBody>
          <a:bodyPr lIns="72000" tIns="72000" rIns="72000" bIns="72000" rtlCol="0" anchor="ctr" anchorCtr="0"/>
          <a:lstStyle/>
          <a:p>
            <a:pPr algn="ctr"/>
            <a:r>
              <a:rPr lang="en-US" sz="2400" b="1" i="1" dirty="0">
                <a:solidFill>
                  <a:schemeClr val="accent4">
                    <a:lumMod val="75000"/>
                  </a:schemeClr>
                </a:solidFill>
              </a:rPr>
              <a:t>Interpret your findings</a:t>
            </a:r>
          </a:p>
          <a:p>
            <a:pPr marL="342900" indent="-342900">
              <a:buClr>
                <a:schemeClr val="accent4">
                  <a:lumMod val="75000"/>
                </a:schemeClr>
              </a:buClr>
              <a:buFont typeface="Arial" panose="020B0604020202020204" pitchFamily="34" charset="0"/>
              <a:buChar char="•"/>
            </a:pPr>
            <a:r>
              <a:rPr lang="en-US" sz="2000" dirty="0">
                <a:solidFill>
                  <a:schemeClr val="tx1">
                    <a:lumMod val="50000"/>
                  </a:schemeClr>
                </a:solidFill>
              </a:rPr>
              <a:t>Similarities &amp; differences</a:t>
            </a:r>
          </a:p>
          <a:p>
            <a:pPr marL="342900" indent="-342900">
              <a:buClr>
                <a:schemeClr val="accent4">
                  <a:lumMod val="75000"/>
                </a:schemeClr>
              </a:buClr>
              <a:buFont typeface="Arial" panose="020B0604020202020204" pitchFamily="34" charset="0"/>
              <a:buChar char="•"/>
            </a:pPr>
            <a:r>
              <a:rPr lang="en-US" sz="2000" dirty="0">
                <a:solidFill>
                  <a:schemeClr val="tx1">
                    <a:lumMod val="50000"/>
                  </a:schemeClr>
                </a:solidFill>
              </a:rPr>
              <a:t>Unexpected/negative results</a:t>
            </a:r>
          </a:p>
          <a:p>
            <a:pPr marL="342900" indent="-342900">
              <a:buClr>
                <a:schemeClr val="accent4">
                  <a:lumMod val="75000"/>
                </a:schemeClr>
              </a:buClr>
              <a:buFont typeface="Arial" panose="020B0604020202020204" pitchFamily="34" charset="0"/>
              <a:buChar char="•"/>
            </a:pPr>
            <a:r>
              <a:rPr lang="en-US" sz="2000" dirty="0">
                <a:solidFill>
                  <a:schemeClr val="tx1">
                    <a:lumMod val="50000"/>
                  </a:schemeClr>
                </a:solidFill>
              </a:rPr>
              <a:t>Limitations </a:t>
            </a:r>
          </a:p>
        </p:txBody>
      </p:sp>
      <p:sp>
        <p:nvSpPr>
          <p:cNvPr id="14" name="Rounded Rectangle 13"/>
          <p:cNvSpPr/>
          <p:nvPr/>
        </p:nvSpPr>
        <p:spPr>
          <a:xfrm>
            <a:off x="4303584" y="5276728"/>
            <a:ext cx="3702361" cy="960808"/>
          </a:xfrm>
          <a:prstGeom prst="roundRect">
            <a:avLst/>
          </a:prstGeom>
          <a:ln>
            <a:solidFill>
              <a:schemeClr val="accent4">
                <a:lumMod val="50000"/>
              </a:schemeClr>
            </a:solidFill>
          </a:ln>
        </p:spPr>
        <p:style>
          <a:lnRef idx="2">
            <a:schemeClr val="accent2"/>
          </a:lnRef>
          <a:fillRef idx="1">
            <a:schemeClr val="lt1"/>
          </a:fillRef>
          <a:effectRef idx="0">
            <a:schemeClr val="accent2"/>
          </a:effectRef>
          <a:fontRef idx="minor">
            <a:schemeClr val="dk1"/>
          </a:fontRef>
        </p:style>
        <p:txBody>
          <a:bodyPr lIns="72000" tIns="72000" rIns="72000" bIns="72000" rtlCol="0" anchor="ctr" anchorCtr="0"/>
          <a:lstStyle/>
          <a:p>
            <a:pPr algn="ctr"/>
            <a:r>
              <a:rPr lang="en-US" sz="2400" b="1" i="1" dirty="0">
                <a:solidFill>
                  <a:schemeClr val="accent4">
                    <a:lumMod val="50000"/>
                  </a:schemeClr>
                </a:solidFill>
              </a:rPr>
              <a:t>Why important to the field</a:t>
            </a:r>
          </a:p>
          <a:p>
            <a:pPr marL="342900" indent="-342900">
              <a:buClr>
                <a:schemeClr val="accent4">
                  <a:lumMod val="50000"/>
                </a:schemeClr>
              </a:buClr>
              <a:buFont typeface="Arial" panose="020B0604020202020204" pitchFamily="34" charset="0"/>
              <a:buChar char="•"/>
            </a:pPr>
            <a:r>
              <a:rPr lang="en-US" sz="2000" dirty="0">
                <a:solidFill>
                  <a:schemeClr val="tx1">
                    <a:lumMod val="50000"/>
                  </a:schemeClr>
                </a:solidFill>
              </a:rPr>
              <a:t>Main conclusion</a:t>
            </a:r>
          </a:p>
          <a:p>
            <a:pPr marL="342900" indent="-342900">
              <a:buClr>
                <a:schemeClr val="accent4">
                  <a:lumMod val="50000"/>
                </a:schemeClr>
              </a:buClr>
              <a:buFont typeface="Arial" panose="020B0604020202020204" pitchFamily="34" charset="0"/>
              <a:buChar char="•"/>
            </a:pPr>
            <a:r>
              <a:rPr lang="en-US" sz="2000" dirty="0">
                <a:solidFill>
                  <a:schemeClr val="tx1">
                    <a:lumMod val="50000"/>
                  </a:schemeClr>
                </a:solidFill>
              </a:rPr>
              <a:t>Implications</a:t>
            </a:r>
          </a:p>
        </p:txBody>
      </p:sp>
    </p:spTree>
    <p:extLst>
      <p:ext uri="{BB962C8B-B14F-4D97-AF65-F5344CB8AC3E}">
        <p14:creationId xmlns:p14="http://schemas.microsoft.com/office/powerpoint/2010/main" val="3393924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up)">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200" dirty="0"/>
              <a:t>Logically linking your ideas</a:t>
            </a:r>
          </a:p>
        </p:txBody>
      </p:sp>
      <p:grpSp>
        <p:nvGrpSpPr>
          <p:cNvPr id="25" name="Group 24"/>
          <p:cNvGrpSpPr/>
          <p:nvPr/>
        </p:nvGrpSpPr>
        <p:grpSpPr>
          <a:xfrm>
            <a:off x="2954680" y="1825998"/>
            <a:ext cx="2198077" cy="3810000"/>
            <a:chOff x="2819400" y="1905000"/>
            <a:chExt cx="2381250" cy="3810000"/>
          </a:xfrm>
        </p:grpSpPr>
        <p:sp>
          <p:nvSpPr>
            <p:cNvPr id="28" name="Isosceles Triangle 27"/>
            <p:cNvSpPr/>
            <p:nvPr/>
          </p:nvSpPr>
          <p:spPr>
            <a:xfrm>
              <a:off x="2819400" y="4191000"/>
              <a:ext cx="2362200" cy="1524000"/>
            </a:xfrm>
            <a:prstGeom prst="triangle">
              <a:avLst>
                <a:gd name="adj" fmla="val 50403"/>
              </a:avLst>
            </a:prstGeom>
            <a:gradFill rotWithShape="1">
              <a:gsLst>
                <a:gs pos="0">
                  <a:schemeClr val="accent4">
                    <a:lumMod val="50000"/>
                  </a:schemeClr>
                </a:gs>
                <a:gs pos="68000">
                  <a:srgbClr val="7030A0"/>
                </a:gs>
                <a:gs pos="46000">
                  <a:schemeClr val="accent4">
                    <a:lumMod val="75000"/>
                  </a:schemeClr>
                </a:gs>
              </a:gsLst>
              <a:lin ang="16200000" scaled="1"/>
            </a:gra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en-US" sz="1600" b="0" i="0" u="none" strike="noStrike" kern="0" cap="none" spc="0" normalizeH="0" baseline="0" noProof="0" dirty="0">
                <a:ln>
                  <a:noFill/>
                </a:ln>
                <a:solidFill>
                  <a:srgbClr val="FFFFFF"/>
                </a:solidFill>
                <a:effectLst/>
                <a:uLnTx/>
                <a:uFillTx/>
                <a:latin typeface="Calibri"/>
                <a:ea typeface="+mn-ea"/>
                <a:cs typeface="+mn-cs"/>
              </a:endParaRPr>
            </a:p>
          </p:txBody>
        </p:sp>
        <p:sp>
          <p:nvSpPr>
            <p:cNvPr id="26" name="Isosceles Triangle 25"/>
            <p:cNvSpPr/>
            <p:nvPr/>
          </p:nvSpPr>
          <p:spPr>
            <a:xfrm rot="10800000">
              <a:off x="2838450" y="1905000"/>
              <a:ext cx="2362200" cy="1524000"/>
            </a:xfrm>
            <a:prstGeom prst="triangle">
              <a:avLst>
                <a:gd name="adj" fmla="val 50403"/>
              </a:avLst>
            </a:prstGeom>
            <a:gradFill rotWithShape="1">
              <a:gsLst>
                <a:gs pos="32000">
                  <a:schemeClr val="accent4">
                    <a:lumMod val="75000"/>
                  </a:schemeClr>
                </a:gs>
                <a:gs pos="0">
                  <a:schemeClr val="accent4">
                    <a:lumMod val="50000"/>
                  </a:schemeClr>
                </a:gs>
                <a:gs pos="80000">
                  <a:srgbClr val="7030A0"/>
                </a:gs>
              </a:gsLst>
              <a:lin ang="16200000" scaled="1"/>
            </a:gra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en-US" sz="1600" b="0" i="0" u="none" strike="noStrike" kern="0" cap="none" spc="0" normalizeH="0" baseline="0" noProof="0" dirty="0">
                <a:ln>
                  <a:noFill/>
                </a:ln>
                <a:solidFill>
                  <a:srgbClr val="FFFFFF"/>
                </a:solidFill>
                <a:effectLst/>
                <a:uLnTx/>
                <a:uFillTx/>
                <a:latin typeface="Calibri"/>
                <a:ea typeface="+mn-ea"/>
                <a:cs typeface="+mn-cs"/>
              </a:endParaRPr>
            </a:p>
          </p:txBody>
        </p:sp>
        <p:sp>
          <p:nvSpPr>
            <p:cNvPr id="27" name="Rectangle 26"/>
            <p:cNvSpPr/>
            <p:nvPr/>
          </p:nvSpPr>
          <p:spPr>
            <a:xfrm>
              <a:off x="3857625" y="3200400"/>
              <a:ext cx="304800" cy="1447800"/>
            </a:xfrm>
            <a:prstGeom prst="rect">
              <a:avLst/>
            </a:prstGeom>
            <a:solidFill>
              <a:srgbClr val="7030A0"/>
            </a:solidFill>
            <a:ln w="9525" cap="flat" cmpd="sng" algn="ctr">
              <a:noFill/>
              <a:prstDash val="solid"/>
            </a:ln>
            <a:effectLst/>
          </p:spPr>
          <p:txBody>
            <a:bodyPr rtlCol="0" anchor="ct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en-US" sz="1600" b="0" i="0" u="none" strike="noStrike" kern="0" cap="none" spc="0" normalizeH="0" baseline="0" noProof="0" dirty="0">
                <a:ln>
                  <a:noFill/>
                </a:ln>
                <a:solidFill>
                  <a:srgbClr val="FFFFFF"/>
                </a:solidFill>
                <a:effectLst/>
                <a:uLnTx/>
                <a:uFillTx/>
                <a:latin typeface="Calibri"/>
                <a:ea typeface="+mn-ea"/>
                <a:cs typeface="+mn-cs"/>
              </a:endParaRPr>
            </a:p>
          </p:txBody>
        </p:sp>
      </p:grpSp>
      <p:sp>
        <p:nvSpPr>
          <p:cNvPr id="29" name="TextBox 28"/>
          <p:cNvSpPr txBox="1"/>
          <p:nvPr/>
        </p:nvSpPr>
        <p:spPr>
          <a:xfrm>
            <a:off x="5400785" y="1716515"/>
            <a:ext cx="3165231" cy="338554"/>
          </a:xfrm>
          <a:prstGeom prst="rect">
            <a:avLst/>
          </a:prstGeom>
          <a:noFill/>
        </p:spPr>
        <p:txBody>
          <a:bodyPr wrap="square" rtlCol="0">
            <a:spAutoFit/>
          </a:bodyPr>
          <a:lstStyle/>
          <a:p>
            <a:pPr defTabSz="914400" eaLnBrk="0" fontAlgn="base" hangingPunct="0">
              <a:spcBef>
                <a:spcPct val="50000"/>
              </a:spcBef>
              <a:spcAft>
                <a:spcPct val="0"/>
              </a:spcAft>
            </a:pPr>
            <a:r>
              <a:rPr lang="en-US" sz="1600" b="1" dirty="0">
                <a:solidFill>
                  <a:schemeClr val="accent4">
                    <a:lumMod val="50000"/>
                  </a:schemeClr>
                </a:solidFill>
                <a:ea typeface="ＭＳ Ｐゴシック" charset="0"/>
              </a:rPr>
              <a:t>Introduce topic</a:t>
            </a:r>
          </a:p>
        </p:txBody>
      </p:sp>
      <p:sp>
        <p:nvSpPr>
          <p:cNvPr id="30" name="TextBox 29"/>
          <p:cNvSpPr txBox="1"/>
          <p:nvPr/>
        </p:nvSpPr>
        <p:spPr>
          <a:xfrm>
            <a:off x="5400785" y="2931359"/>
            <a:ext cx="3165231" cy="338554"/>
          </a:xfrm>
          <a:prstGeom prst="rect">
            <a:avLst/>
          </a:prstGeom>
          <a:noFill/>
        </p:spPr>
        <p:txBody>
          <a:bodyPr wrap="square" rtlCol="0">
            <a:spAutoFit/>
          </a:bodyPr>
          <a:lstStyle/>
          <a:p>
            <a:pPr defTabSz="914400" eaLnBrk="0" fontAlgn="base" hangingPunct="0">
              <a:spcBef>
                <a:spcPct val="50000"/>
              </a:spcBef>
              <a:spcAft>
                <a:spcPct val="0"/>
              </a:spcAft>
            </a:pPr>
            <a:r>
              <a:rPr lang="en-US" sz="1600" b="1" dirty="0">
                <a:solidFill>
                  <a:srgbClr val="7030A0"/>
                </a:solidFill>
                <a:ea typeface="ＭＳ Ｐゴシック" charset="0"/>
              </a:rPr>
              <a:t>Objectives</a:t>
            </a:r>
          </a:p>
        </p:txBody>
      </p:sp>
      <p:sp>
        <p:nvSpPr>
          <p:cNvPr id="31" name="TextBox 30"/>
          <p:cNvSpPr txBox="1"/>
          <p:nvPr/>
        </p:nvSpPr>
        <p:spPr>
          <a:xfrm>
            <a:off x="5400785" y="3363407"/>
            <a:ext cx="3165231" cy="338554"/>
          </a:xfrm>
          <a:prstGeom prst="rect">
            <a:avLst/>
          </a:prstGeom>
          <a:noFill/>
        </p:spPr>
        <p:txBody>
          <a:bodyPr wrap="square" rtlCol="0">
            <a:spAutoFit/>
          </a:bodyPr>
          <a:lstStyle/>
          <a:p>
            <a:pPr defTabSz="914400" eaLnBrk="0" fontAlgn="base" hangingPunct="0">
              <a:spcBef>
                <a:spcPct val="50000"/>
              </a:spcBef>
              <a:spcAft>
                <a:spcPct val="0"/>
              </a:spcAft>
            </a:pPr>
            <a:r>
              <a:rPr lang="en-US" sz="1600" b="1" dirty="0">
                <a:solidFill>
                  <a:srgbClr val="7030A0"/>
                </a:solidFill>
                <a:ea typeface="ＭＳ Ｐゴシック" charset="0"/>
              </a:rPr>
              <a:t>Methodology</a:t>
            </a:r>
          </a:p>
        </p:txBody>
      </p:sp>
      <p:sp>
        <p:nvSpPr>
          <p:cNvPr id="32" name="TextBox 31"/>
          <p:cNvSpPr txBox="1"/>
          <p:nvPr/>
        </p:nvSpPr>
        <p:spPr>
          <a:xfrm>
            <a:off x="5400785" y="3867463"/>
            <a:ext cx="3165231" cy="338554"/>
          </a:xfrm>
          <a:prstGeom prst="rect">
            <a:avLst/>
          </a:prstGeom>
          <a:noFill/>
        </p:spPr>
        <p:txBody>
          <a:bodyPr wrap="square" rtlCol="0">
            <a:spAutoFit/>
          </a:bodyPr>
          <a:lstStyle/>
          <a:p>
            <a:pPr defTabSz="914400" eaLnBrk="0" fontAlgn="base" hangingPunct="0">
              <a:spcBef>
                <a:spcPct val="50000"/>
              </a:spcBef>
              <a:spcAft>
                <a:spcPct val="0"/>
              </a:spcAft>
            </a:pPr>
            <a:r>
              <a:rPr lang="en-US" sz="1600" b="1" dirty="0">
                <a:solidFill>
                  <a:srgbClr val="7030A0"/>
                </a:solidFill>
                <a:ea typeface="ＭＳ Ｐゴシック" charset="0"/>
              </a:rPr>
              <a:t>Results and figures</a:t>
            </a:r>
          </a:p>
        </p:txBody>
      </p:sp>
      <p:sp>
        <p:nvSpPr>
          <p:cNvPr id="33" name="TextBox 32"/>
          <p:cNvSpPr txBox="1"/>
          <p:nvPr/>
        </p:nvSpPr>
        <p:spPr>
          <a:xfrm>
            <a:off x="5400785" y="4363299"/>
            <a:ext cx="3165231" cy="338554"/>
          </a:xfrm>
          <a:prstGeom prst="rect">
            <a:avLst/>
          </a:prstGeom>
          <a:noFill/>
        </p:spPr>
        <p:txBody>
          <a:bodyPr wrap="square" rtlCol="0">
            <a:spAutoFit/>
          </a:bodyPr>
          <a:lstStyle/>
          <a:p>
            <a:pPr defTabSz="914400" eaLnBrk="0" fontAlgn="base" hangingPunct="0">
              <a:spcBef>
                <a:spcPct val="50000"/>
              </a:spcBef>
              <a:spcAft>
                <a:spcPct val="0"/>
              </a:spcAft>
            </a:pPr>
            <a:r>
              <a:rPr lang="en-US" sz="1600" b="1" dirty="0">
                <a:solidFill>
                  <a:srgbClr val="7030A0"/>
                </a:solidFill>
                <a:ea typeface="ＭＳ Ｐゴシック" charset="0"/>
              </a:rPr>
              <a:t>Summary of findings</a:t>
            </a:r>
          </a:p>
        </p:txBody>
      </p:sp>
      <p:sp>
        <p:nvSpPr>
          <p:cNvPr id="34" name="TextBox 33"/>
          <p:cNvSpPr txBox="1"/>
          <p:nvPr/>
        </p:nvSpPr>
        <p:spPr>
          <a:xfrm>
            <a:off x="5400785" y="5379631"/>
            <a:ext cx="3165231" cy="338554"/>
          </a:xfrm>
          <a:prstGeom prst="rect">
            <a:avLst/>
          </a:prstGeom>
          <a:noFill/>
        </p:spPr>
        <p:txBody>
          <a:bodyPr wrap="square" rtlCol="0">
            <a:spAutoFit/>
          </a:bodyPr>
          <a:lstStyle/>
          <a:p>
            <a:pPr defTabSz="914400" eaLnBrk="0" fontAlgn="base" hangingPunct="0">
              <a:spcBef>
                <a:spcPct val="50000"/>
              </a:spcBef>
              <a:spcAft>
                <a:spcPct val="0"/>
              </a:spcAft>
            </a:pPr>
            <a:r>
              <a:rPr lang="en-US" sz="1600" b="1" dirty="0">
                <a:solidFill>
                  <a:schemeClr val="accent4">
                    <a:lumMod val="50000"/>
                  </a:schemeClr>
                </a:solidFill>
                <a:ea typeface="ＭＳ Ｐゴシック" charset="0"/>
              </a:rPr>
              <a:t>Implications for the field</a:t>
            </a:r>
          </a:p>
        </p:txBody>
      </p:sp>
      <p:sp>
        <p:nvSpPr>
          <p:cNvPr id="35" name="TextBox 34"/>
          <p:cNvSpPr txBox="1"/>
          <p:nvPr/>
        </p:nvSpPr>
        <p:spPr>
          <a:xfrm>
            <a:off x="5400785" y="4875575"/>
            <a:ext cx="3165231" cy="338554"/>
          </a:xfrm>
          <a:prstGeom prst="rect">
            <a:avLst/>
          </a:prstGeom>
          <a:noFill/>
        </p:spPr>
        <p:txBody>
          <a:bodyPr wrap="square" rtlCol="0">
            <a:spAutoFit/>
          </a:bodyPr>
          <a:lstStyle/>
          <a:p>
            <a:pPr defTabSz="914400" eaLnBrk="0" fontAlgn="base" hangingPunct="0">
              <a:spcBef>
                <a:spcPct val="50000"/>
              </a:spcBef>
              <a:spcAft>
                <a:spcPct val="0"/>
              </a:spcAft>
            </a:pPr>
            <a:r>
              <a:rPr lang="en-US" sz="1600" b="1" dirty="0">
                <a:solidFill>
                  <a:schemeClr val="accent4">
                    <a:lumMod val="75000"/>
                  </a:schemeClr>
                </a:solidFill>
                <a:ea typeface="ＭＳ Ｐゴシック" charset="0"/>
              </a:rPr>
              <a:t>Interpretation of findings</a:t>
            </a:r>
          </a:p>
        </p:txBody>
      </p:sp>
      <p:sp>
        <p:nvSpPr>
          <p:cNvPr id="36" name="TextBox 35"/>
          <p:cNvSpPr txBox="1"/>
          <p:nvPr/>
        </p:nvSpPr>
        <p:spPr>
          <a:xfrm>
            <a:off x="5400785" y="2499311"/>
            <a:ext cx="3165231" cy="338554"/>
          </a:xfrm>
          <a:prstGeom prst="rect">
            <a:avLst/>
          </a:prstGeom>
          <a:noFill/>
        </p:spPr>
        <p:txBody>
          <a:bodyPr wrap="square" rtlCol="0">
            <a:spAutoFit/>
          </a:bodyPr>
          <a:lstStyle/>
          <a:p>
            <a:pPr defTabSz="914400" eaLnBrk="0" fontAlgn="base" hangingPunct="0">
              <a:spcBef>
                <a:spcPct val="50000"/>
              </a:spcBef>
              <a:spcAft>
                <a:spcPct val="0"/>
              </a:spcAft>
            </a:pPr>
            <a:r>
              <a:rPr lang="en-US" sz="1600" b="1" dirty="0">
                <a:solidFill>
                  <a:schemeClr val="accent4">
                    <a:lumMod val="75000"/>
                  </a:schemeClr>
                </a:solidFill>
                <a:ea typeface="ＭＳ Ｐゴシック" charset="0"/>
              </a:rPr>
              <a:t>Problem in the field</a:t>
            </a:r>
          </a:p>
        </p:txBody>
      </p:sp>
      <p:sp>
        <p:nvSpPr>
          <p:cNvPr id="37" name="TextBox 36"/>
          <p:cNvSpPr txBox="1"/>
          <p:nvPr/>
        </p:nvSpPr>
        <p:spPr>
          <a:xfrm>
            <a:off x="1586691" y="5849506"/>
            <a:ext cx="6181610" cy="769441"/>
          </a:xfrm>
          <a:prstGeom prst="rect">
            <a:avLst/>
          </a:prstGeom>
          <a:noFill/>
        </p:spPr>
        <p:txBody>
          <a:bodyPr wrap="square" rtlCol="0">
            <a:spAutoFit/>
          </a:bodyPr>
          <a:lstStyle/>
          <a:p>
            <a:pPr algn="ctr" defTabSz="914400" eaLnBrk="0" fontAlgn="base" hangingPunct="0">
              <a:spcBef>
                <a:spcPct val="50000"/>
              </a:spcBef>
              <a:spcAft>
                <a:spcPct val="0"/>
              </a:spcAft>
            </a:pPr>
            <a:r>
              <a:rPr lang="en-US" sz="2200" b="1" i="1" dirty="0">
                <a:solidFill>
                  <a:srgbClr val="C00000"/>
                </a:solidFill>
                <a:ea typeface="ＭＳ Ｐゴシック" charset="0"/>
              </a:rPr>
              <a:t>Logically link your ideas throughout your manuscript</a:t>
            </a:r>
          </a:p>
        </p:txBody>
      </p:sp>
      <p:sp>
        <p:nvSpPr>
          <p:cNvPr id="38" name="TextBox 37"/>
          <p:cNvSpPr txBox="1"/>
          <p:nvPr/>
        </p:nvSpPr>
        <p:spPr>
          <a:xfrm>
            <a:off x="5375508" y="2117500"/>
            <a:ext cx="3165231" cy="338554"/>
          </a:xfrm>
          <a:prstGeom prst="rect">
            <a:avLst/>
          </a:prstGeom>
          <a:noFill/>
        </p:spPr>
        <p:txBody>
          <a:bodyPr wrap="square" rtlCol="0">
            <a:spAutoFit/>
          </a:bodyPr>
          <a:lstStyle/>
          <a:p>
            <a:pPr defTabSz="914400" eaLnBrk="0" fontAlgn="base" hangingPunct="0">
              <a:spcBef>
                <a:spcPct val="50000"/>
              </a:spcBef>
              <a:spcAft>
                <a:spcPct val="0"/>
              </a:spcAft>
            </a:pPr>
            <a:r>
              <a:rPr lang="en-US" sz="1600" b="1" dirty="0">
                <a:solidFill>
                  <a:schemeClr val="accent4">
                    <a:lumMod val="75000"/>
                  </a:schemeClr>
                </a:solidFill>
                <a:ea typeface="ＭＳ Ｐゴシック" charset="0"/>
              </a:rPr>
              <a:t>Currently published studies</a:t>
            </a:r>
          </a:p>
        </p:txBody>
      </p:sp>
      <p:cxnSp>
        <p:nvCxnSpPr>
          <p:cNvPr id="39" name="Straight Arrow Connector 38"/>
          <p:cNvCxnSpPr/>
          <p:nvPr/>
        </p:nvCxnSpPr>
        <p:spPr>
          <a:xfrm>
            <a:off x="5618085" y="2005545"/>
            <a:ext cx="0" cy="190698"/>
          </a:xfrm>
          <a:prstGeom prst="straightConnector1">
            <a:avLst/>
          </a:prstGeom>
          <a:noFill/>
          <a:ln w="25400" cap="flat" cmpd="sng" algn="ctr">
            <a:solidFill>
              <a:srgbClr val="00468A"/>
            </a:solidFill>
            <a:prstDash val="solid"/>
            <a:tailEnd type="arrow"/>
          </a:ln>
          <a:effectLst>
            <a:outerShdw blurRad="40000" dist="20000" dir="5400000" rotWithShape="0">
              <a:srgbClr val="000000">
                <a:alpha val="38000"/>
              </a:srgbClr>
            </a:outerShdw>
          </a:effectLst>
        </p:spPr>
      </p:cxnSp>
      <p:cxnSp>
        <p:nvCxnSpPr>
          <p:cNvPr id="40" name="Straight Arrow Connector 39"/>
          <p:cNvCxnSpPr/>
          <p:nvPr/>
        </p:nvCxnSpPr>
        <p:spPr>
          <a:xfrm>
            <a:off x="5618085" y="2794555"/>
            <a:ext cx="0" cy="183921"/>
          </a:xfrm>
          <a:prstGeom prst="straightConnector1">
            <a:avLst/>
          </a:prstGeom>
          <a:noFill/>
          <a:ln w="25400" cap="flat" cmpd="sng" algn="ctr">
            <a:gradFill flip="none" rotWithShape="1">
              <a:gsLst>
                <a:gs pos="0">
                  <a:srgbClr val="5F5F5F"/>
                </a:gs>
                <a:gs pos="100000">
                  <a:srgbClr val="512AAD"/>
                </a:gs>
              </a:gsLst>
              <a:lin ang="16200000" scaled="0"/>
              <a:tileRect/>
            </a:gradFill>
            <a:prstDash val="solid"/>
            <a:tailEnd type="arrow"/>
          </a:ln>
          <a:effectLst>
            <a:outerShdw blurRad="40000" dist="20000" dir="5400000" rotWithShape="0">
              <a:srgbClr val="000000">
                <a:alpha val="38000"/>
              </a:srgbClr>
            </a:outerShdw>
          </a:effectLst>
        </p:spPr>
      </p:cxnSp>
      <p:cxnSp>
        <p:nvCxnSpPr>
          <p:cNvPr id="41" name="Straight Arrow Connector 40"/>
          <p:cNvCxnSpPr/>
          <p:nvPr/>
        </p:nvCxnSpPr>
        <p:spPr>
          <a:xfrm>
            <a:off x="5618085" y="3226602"/>
            <a:ext cx="0" cy="216024"/>
          </a:xfrm>
          <a:prstGeom prst="straightConnector1">
            <a:avLst/>
          </a:prstGeom>
          <a:noFill/>
          <a:ln w="25400" cap="flat" cmpd="sng" algn="ctr">
            <a:solidFill>
              <a:srgbClr val="7030A0"/>
            </a:solidFill>
            <a:prstDash val="solid"/>
            <a:tailEnd type="arrow"/>
          </a:ln>
          <a:effectLst>
            <a:outerShdw blurRad="40000" dist="20000" dir="5400000" rotWithShape="0">
              <a:srgbClr val="000000">
                <a:alpha val="38000"/>
              </a:srgbClr>
            </a:outerShdw>
          </a:effectLst>
        </p:spPr>
      </p:cxnSp>
      <p:cxnSp>
        <p:nvCxnSpPr>
          <p:cNvPr id="42" name="Straight Arrow Connector 41"/>
          <p:cNvCxnSpPr/>
          <p:nvPr/>
        </p:nvCxnSpPr>
        <p:spPr>
          <a:xfrm>
            <a:off x="5618085" y="3679977"/>
            <a:ext cx="0" cy="288032"/>
          </a:xfrm>
          <a:prstGeom prst="straightConnector1">
            <a:avLst/>
          </a:prstGeom>
          <a:noFill/>
          <a:ln w="25400" cap="flat" cmpd="sng" algn="ctr">
            <a:solidFill>
              <a:srgbClr val="7030A0"/>
            </a:solidFill>
            <a:prstDash val="solid"/>
            <a:tailEnd type="arrow"/>
          </a:ln>
          <a:effectLst>
            <a:outerShdw blurRad="40000" dist="20000" dir="5400000" rotWithShape="0">
              <a:srgbClr val="000000">
                <a:alpha val="38000"/>
              </a:srgbClr>
            </a:outerShdw>
          </a:effectLst>
        </p:spPr>
      </p:cxnSp>
      <p:cxnSp>
        <p:nvCxnSpPr>
          <p:cNvPr id="43" name="Straight Arrow Connector 42"/>
          <p:cNvCxnSpPr/>
          <p:nvPr/>
        </p:nvCxnSpPr>
        <p:spPr>
          <a:xfrm>
            <a:off x="5618085" y="4182724"/>
            <a:ext cx="0" cy="288032"/>
          </a:xfrm>
          <a:prstGeom prst="straightConnector1">
            <a:avLst/>
          </a:prstGeom>
          <a:noFill/>
          <a:ln w="25400" cap="flat" cmpd="sng" algn="ctr">
            <a:solidFill>
              <a:srgbClr val="7030A0"/>
            </a:solidFill>
            <a:prstDash val="solid"/>
            <a:tailEnd type="arrow"/>
          </a:ln>
          <a:effectLst>
            <a:outerShdw blurRad="40000" dist="20000" dir="5400000" rotWithShape="0">
              <a:srgbClr val="000000">
                <a:alpha val="38000"/>
              </a:srgbClr>
            </a:outerShdw>
          </a:effectLst>
        </p:spPr>
      </p:cxnSp>
      <p:cxnSp>
        <p:nvCxnSpPr>
          <p:cNvPr id="44" name="Straight Arrow Connector 43"/>
          <p:cNvCxnSpPr/>
          <p:nvPr/>
        </p:nvCxnSpPr>
        <p:spPr>
          <a:xfrm>
            <a:off x="5618085" y="4708725"/>
            <a:ext cx="0" cy="216024"/>
          </a:xfrm>
          <a:prstGeom prst="straightConnector1">
            <a:avLst/>
          </a:prstGeom>
          <a:noFill/>
          <a:ln w="25400" cap="flat" cmpd="sng" algn="ctr">
            <a:solidFill>
              <a:srgbClr val="7030A0"/>
            </a:solidFill>
            <a:prstDash val="solid"/>
            <a:tailEnd type="arrow"/>
          </a:ln>
          <a:effectLst>
            <a:outerShdw blurRad="40000" dist="20000" dir="5400000" rotWithShape="0">
              <a:srgbClr val="000000">
                <a:alpha val="38000"/>
              </a:srgbClr>
            </a:outerShdw>
          </a:effectLst>
        </p:spPr>
      </p:cxnSp>
      <p:cxnSp>
        <p:nvCxnSpPr>
          <p:cNvPr id="45" name="Straight Arrow Connector 44"/>
          <p:cNvCxnSpPr/>
          <p:nvPr/>
        </p:nvCxnSpPr>
        <p:spPr>
          <a:xfrm flipH="1">
            <a:off x="5618086" y="5226899"/>
            <a:ext cx="2142" cy="212324"/>
          </a:xfrm>
          <a:prstGeom prst="straightConnector1">
            <a:avLst/>
          </a:prstGeom>
          <a:noFill/>
          <a:ln w="25400" cap="flat" cmpd="sng" algn="ctr">
            <a:gradFill flip="none" rotWithShape="1">
              <a:gsLst>
                <a:gs pos="0">
                  <a:srgbClr val="00468A"/>
                </a:gs>
                <a:gs pos="100000">
                  <a:srgbClr val="512AAD"/>
                </a:gs>
              </a:gsLst>
              <a:lin ang="16200000" scaled="0"/>
              <a:tileRect/>
            </a:gradFill>
            <a:prstDash val="solid"/>
            <a:tailEnd type="arrow"/>
          </a:ln>
          <a:effectLst>
            <a:outerShdw blurRad="40000" dist="20000" dir="5400000" rotWithShape="0">
              <a:srgbClr val="000000">
                <a:alpha val="38000"/>
              </a:srgbClr>
            </a:outerShdw>
          </a:effectLst>
        </p:spPr>
      </p:cxnSp>
      <p:cxnSp>
        <p:nvCxnSpPr>
          <p:cNvPr id="46" name="Straight Arrow Connector 45"/>
          <p:cNvCxnSpPr/>
          <p:nvPr/>
        </p:nvCxnSpPr>
        <p:spPr>
          <a:xfrm>
            <a:off x="5618085" y="2402411"/>
            <a:ext cx="0" cy="190698"/>
          </a:xfrm>
          <a:prstGeom prst="straightConnector1">
            <a:avLst/>
          </a:prstGeom>
          <a:noFill/>
          <a:ln w="25400" cap="flat" cmpd="sng" algn="ctr">
            <a:solidFill>
              <a:schemeClr val="accent4">
                <a:lumMod val="75000"/>
              </a:schemeClr>
            </a:solidFill>
            <a:prstDash val="solid"/>
            <a:tailEnd type="arrow"/>
          </a:ln>
          <a:effectLst>
            <a:outerShdw blurRad="40000" dist="20000" dir="5400000" rotWithShape="0">
              <a:srgbClr val="000000">
                <a:alpha val="38000"/>
              </a:srgbClr>
            </a:outerShdw>
          </a:effectLst>
        </p:spPr>
      </p:cxnSp>
      <p:sp>
        <p:nvSpPr>
          <p:cNvPr id="47" name="Arc 46"/>
          <p:cNvSpPr/>
          <p:nvPr/>
        </p:nvSpPr>
        <p:spPr>
          <a:xfrm flipH="1">
            <a:off x="4910144" y="2683977"/>
            <a:ext cx="649086" cy="451930"/>
          </a:xfrm>
          <a:prstGeom prst="arc">
            <a:avLst>
              <a:gd name="adj1" fmla="val 15092798"/>
              <a:gd name="adj2" fmla="val 6336895"/>
            </a:avLst>
          </a:prstGeom>
          <a:noFill/>
          <a:ln w="28575" cap="flat" cmpd="sng" algn="ctr">
            <a:solidFill>
              <a:srgbClr val="7030A0"/>
            </a:solidFill>
            <a:prstDash val="solid"/>
            <a:headEnd type="arrow" w="med" len="med"/>
            <a:tailEnd type="none" w="med" len="med"/>
          </a:ln>
          <a:effectLst>
            <a:outerShdw blurRad="40000" dist="20000" dir="5400000" rotWithShape="0">
              <a:srgbClr val="000000">
                <a:alpha val="38000"/>
              </a:srgbClr>
            </a:outerShdw>
          </a:effectLst>
        </p:spPr>
        <p:txBody>
          <a:bodyPr rtlCol="0" anchor="ct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en-US" sz="1600" b="0" i="0" u="none" strike="noStrike" kern="0" cap="none" spc="0" normalizeH="0" baseline="0" noProof="0" dirty="0">
              <a:ln>
                <a:noFill/>
              </a:ln>
              <a:solidFill>
                <a:srgbClr val="002143"/>
              </a:solidFill>
              <a:effectLst/>
              <a:uLnTx/>
              <a:uFillTx/>
              <a:latin typeface="Calibri"/>
              <a:ea typeface="+mn-ea"/>
              <a:cs typeface="+mn-cs"/>
            </a:endParaRPr>
          </a:p>
        </p:txBody>
      </p:sp>
      <p:sp>
        <p:nvSpPr>
          <p:cNvPr id="48" name="Left Brace 47"/>
          <p:cNvSpPr/>
          <p:nvPr/>
        </p:nvSpPr>
        <p:spPr>
          <a:xfrm>
            <a:off x="2659314" y="1866586"/>
            <a:ext cx="242612" cy="1254813"/>
          </a:xfrm>
          <a:prstGeom prst="leftBrace">
            <a:avLst/>
          </a:prstGeom>
          <a:noFill/>
          <a:ln w="25400" cap="flat" cmpd="sng" algn="ctr">
            <a:solidFill>
              <a:srgbClr val="5F5F5F">
                <a:lumMod val="7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en-US" sz="1600" b="0" i="0" u="none" strike="noStrike" kern="0" cap="none" spc="0" normalizeH="0" baseline="0" noProof="0" dirty="0">
              <a:ln>
                <a:noFill/>
              </a:ln>
              <a:solidFill>
                <a:srgbClr val="002143"/>
              </a:solidFill>
              <a:effectLst/>
              <a:uLnTx/>
              <a:uFillTx/>
              <a:latin typeface="Calibri"/>
              <a:ea typeface="+mn-ea"/>
              <a:cs typeface="+mn-cs"/>
            </a:endParaRPr>
          </a:p>
        </p:txBody>
      </p:sp>
      <p:sp>
        <p:nvSpPr>
          <p:cNvPr id="49" name="Left Brace 48"/>
          <p:cNvSpPr/>
          <p:nvPr/>
        </p:nvSpPr>
        <p:spPr>
          <a:xfrm>
            <a:off x="2659314" y="4362701"/>
            <a:ext cx="242612" cy="1254813"/>
          </a:xfrm>
          <a:prstGeom prst="leftBrace">
            <a:avLst/>
          </a:prstGeom>
          <a:noFill/>
          <a:ln w="25400" cap="flat" cmpd="sng" algn="ctr">
            <a:solidFill>
              <a:srgbClr val="5F5F5F">
                <a:lumMod val="7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en-US" sz="1600" b="0" i="0" u="none" strike="noStrike" kern="0" cap="none" spc="0" normalizeH="0" baseline="0" noProof="0" dirty="0">
              <a:ln>
                <a:noFill/>
              </a:ln>
              <a:solidFill>
                <a:srgbClr val="002143"/>
              </a:solidFill>
              <a:effectLst/>
              <a:uLnTx/>
              <a:uFillTx/>
              <a:latin typeface="Calibri"/>
              <a:ea typeface="+mn-ea"/>
              <a:cs typeface="+mn-cs"/>
            </a:endParaRPr>
          </a:p>
        </p:txBody>
      </p:sp>
      <p:sp>
        <p:nvSpPr>
          <p:cNvPr id="50" name="TextBox 49"/>
          <p:cNvSpPr txBox="1"/>
          <p:nvPr/>
        </p:nvSpPr>
        <p:spPr>
          <a:xfrm>
            <a:off x="440572" y="2163477"/>
            <a:ext cx="2309284" cy="707886"/>
          </a:xfrm>
          <a:prstGeom prst="rect">
            <a:avLst/>
          </a:prstGeom>
          <a:noFill/>
        </p:spPr>
        <p:txBody>
          <a:bodyPr wrap="square" rtlCol="0">
            <a:spAutoFit/>
          </a:bodyPr>
          <a:lstStyle/>
          <a:p>
            <a:pPr algn="ctr" defTabSz="914400" eaLnBrk="0" fontAlgn="base" hangingPunct="0">
              <a:spcAft>
                <a:spcPct val="0"/>
              </a:spcAft>
            </a:pPr>
            <a:r>
              <a:rPr lang="en-US" sz="2000" b="1" i="1" u="sng" dirty="0">
                <a:solidFill>
                  <a:schemeClr val="tx1">
                    <a:lumMod val="50000"/>
                  </a:schemeClr>
                </a:solidFill>
                <a:ea typeface="ＭＳ Ｐゴシック" charset="0"/>
              </a:rPr>
              <a:t>Why</a:t>
            </a:r>
            <a:r>
              <a:rPr lang="en-US" sz="2000" b="1" dirty="0">
                <a:solidFill>
                  <a:schemeClr val="tx1">
                    <a:lumMod val="50000"/>
                  </a:schemeClr>
                </a:solidFill>
                <a:ea typeface="ＭＳ Ｐゴシック" charset="0"/>
              </a:rPr>
              <a:t> this study </a:t>
            </a:r>
          </a:p>
          <a:p>
            <a:pPr algn="ctr" defTabSz="914400" eaLnBrk="0" fontAlgn="base" hangingPunct="0">
              <a:spcAft>
                <a:spcPct val="0"/>
              </a:spcAft>
            </a:pPr>
            <a:r>
              <a:rPr lang="en-US" sz="2000" b="1" dirty="0">
                <a:solidFill>
                  <a:schemeClr val="tx1">
                    <a:lumMod val="50000"/>
                  </a:schemeClr>
                </a:solidFill>
                <a:ea typeface="ＭＳ Ｐゴシック" charset="0"/>
              </a:rPr>
              <a:t>needs to be done</a:t>
            </a:r>
          </a:p>
        </p:txBody>
      </p:sp>
      <p:sp>
        <p:nvSpPr>
          <p:cNvPr id="51" name="TextBox 50"/>
          <p:cNvSpPr txBox="1"/>
          <p:nvPr/>
        </p:nvSpPr>
        <p:spPr>
          <a:xfrm>
            <a:off x="440572" y="3281361"/>
            <a:ext cx="2309284" cy="400110"/>
          </a:xfrm>
          <a:prstGeom prst="rect">
            <a:avLst/>
          </a:prstGeom>
          <a:noFill/>
        </p:spPr>
        <p:txBody>
          <a:bodyPr wrap="square" rtlCol="0">
            <a:spAutoFit/>
          </a:bodyPr>
          <a:lstStyle/>
          <a:p>
            <a:pPr algn="ctr" defTabSz="914400" eaLnBrk="0" fontAlgn="base" hangingPunct="0">
              <a:spcBef>
                <a:spcPct val="50000"/>
              </a:spcBef>
              <a:spcAft>
                <a:spcPct val="0"/>
              </a:spcAft>
            </a:pPr>
            <a:r>
              <a:rPr lang="en-US" sz="2000" b="1" i="1" u="sng" dirty="0">
                <a:solidFill>
                  <a:schemeClr val="tx1">
                    <a:lumMod val="50000"/>
                  </a:schemeClr>
                </a:solidFill>
                <a:ea typeface="ＭＳ Ｐゴシック" charset="0"/>
              </a:rPr>
              <a:t>What</a:t>
            </a:r>
            <a:r>
              <a:rPr lang="en-US" sz="2000" b="1" dirty="0">
                <a:solidFill>
                  <a:schemeClr val="tx1">
                    <a:lumMod val="50000"/>
                  </a:schemeClr>
                </a:solidFill>
                <a:ea typeface="ＭＳ Ｐゴシック" charset="0"/>
              </a:rPr>
              <a:t> you did</a:t>
            </a:r>
          </a:p>
        </p:txBody>
      </p:sp>
      <p:sp>
        <p:nvSpPr>
          <p:cNvPr id="52" name="TextBox 51"/>
          <p:cNvSpPr txBox="1"/>
          <p:nvPr/>
        </p:nvSpPr>
        <p:spPr>
          <a:xfrm>
            <a:off x="440572" y="3861495"/>
            <a:ext cx="2309284" cy="400110"/>
          </a:xfrm>
          <a:prstGeom prst="rect">
            <a:avLst/>
          </a:prstGeom>
          <a:noFill/>
        </p:spPr>
        <p:txBody>
          <a:bodyPr wrap="square" rtlCol="0">
            <a:spAutoFit/>
          </a:bodyPr>
          <a:lstStyle/>
          <a:p>
            <a:pPr algn="ctr" defTabSz="914400" eaLnBrk="0" fontAlgn="base" hangingPunct="0">
              <a:spcBef>
                <a:spcPct val="50000"/>
              </a:spcBef>
              <a:spcAft>
                <a:spcPct val="0"/>
              </a:spcAft>
            </a:pPr>
            <a:r>
              <a:rPr lang="en-US" sz="2000" b="1" i="1" u="sng" dirty="0">
                <a:solidFill>
                  <a:schemeClr val="tx1">
                    <a:lumMod val="50000"/>
                  </a:schemeClr>
                </a:solidFill>
                <a:ea typeface="ＭＳ Ｐゴシック" charset="0"/>
              </a:rPr>
              <a:t>What</a:t>
            </a:r>
            <a:r>
              <a:rPr lang="en-US" sz="2000" b="1" dirty="0">
                <a:solidFill>
                  <a:schemeClr val="tx1">
                    <a:lumMod val="50000"/>
                  </a:schemeClr>
                </a:solidFill>
                <a:ea typeface="ＭＳ Ｐゴシック" charset="0"/>
              </a:rPr>
              <a:t> you found</a:t>
            </a:r>
          </a:p>
        </p:txBody>
      </p:sp>
      <p:sp>
        <p:nvSpPr>
          <p:cNvPr id="53" name="TextBox 52"/>
          <p:cNvSpPr txBox="1"/>
          <p:nvPr/>
        </p:nvSpPr>
        <p:spPr>
          <a:xfrm>
            <a:off x="423392" y="4633107"/>
            <a:ext cx="2309284" cy="707886"/>
          </a:xfrm>
          <a:prstGeom prst="rect">
            <a:avLst/>
          </a:prstGeom>
          <a:noFill/>
        </p:spPr>
        <p:txBody>
          <a:bodyPr wrap="square" rtlCol="0">
            <a:spAutoFit/>
          </a:bodyPr>
          <a:lstStyle/>
          <a:p>
            <a:pPr algn="ctr" defTabSz="914400" eaLnBrk="0" fontAlgn="base" hangingPunct="0">
              <a:spcBef>
                <a:spcPct val="50000"/>
              </a:spcBef>
              <a:spcAft>
                <a:spcPct val="0"/>
              </a:spcAft>
            </a:pPr>
            <a:r>
              <a:rPr lang="en-US" sz="2000" b="1" i="1" u="sng" dirty="0">
                <a:solidFill>
                  <a:schemeClr val="tx1">
                    <a:lumMod val="50000"/>
                  </a:schemeClr>
                </a:solidFill>
                <a:ea typeface="ＭＳ Ｐゴシック" charset="0"/>
              </a:rPr>
              <a:t>How</a:t>
            </a:r>
            <a:r>
              <a:rPr lang="en-US" sz="2000" b="1" dirty="0">
                <a:solidFill>
                  <a:schemeClr val="tx1">
                    <a:lumMod val="50000"/>
                  </a:schemeClr>
                </a:solidFill>
                <a:ea typeface="ＭＳ Ｐゴシック" charset="0"/>
              </a:rPr>
              <a:t> your study will advance the field</a:t>
            </a:r>
          </a:p>
        </p:txBody>
      </p:sp>
      <p:sp>
        <p:nvSpPr>
          <p:cNvPr id="54" name="Arc 53"/>
          <p:cNvSpPr/>
          <p:nvPr/>
        </p:nvSpPr>
        <p:spPr>
          <a:xfrm flipH="1">
            <a:off x="4710738" y="3156675"/>
            <a:ext cx="930565" cy="936104"/>
          </a:xfrm>
          <a:prstGeom prst="arc">
            <a:avLst>
              <a:gd name="adj1" fmla="val 15092798"/>
              <a:gd name="adj2" fmla="val 6336895"/>
            </a:avLst>
          </a:prstGeom>
          <a:noFill/>
          <a:ln w="28575" cap="flat" cmpd="sng" algn="ctr">
            <a:solidFill>
              <a:srgbClr val="7030A0"/>
            </a:solidFill>
            <a:prstDash val="solid"/>
            <a:headEnd type="arrow" w="med" len="med"/>
            <a:tailEnd type="none" w="med" len="med"/>
          </a:ln>
          <a:effectLst>
            <a:outerShdw blurRad="40000" dist="20000" dir="5400000" rotWithShape="0">
              <a:srgbClr val="000000">
                <a:alpha val="38000"/>
              </a:srgbClr>
            </a:outerShdw>
          </a:effectLst>
        </p:spPr>
        <p:txBody>
          <a:bodyPr rtlCol="0" anchor="ct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en-US" sz="1600" b="0" i="0" u="none" strike="noStrike" kern="0" cap="none" spc="0" normalizeH="0" baseline="0" noProof="0" dirty="0">
              <a:ln>
                <a:noFill/>
              </a:ln>
              <a:solidFill>
                <a:srgbClr val="002143"/>
              </a:solidFill>
              <a:effectLst/>
              <a:uLnTx/>
              <a:uFillTx/>
              <a:latin typeface="Calibri"/>
              <a:ea typeface="+mn-ea"/>
              <a:cs typeface="+mn-cs"/>
            </a:endParaRPr>
          </a:p>
        </p:txBody>
      </p:sp>
      <p:sp>
        <p:nvSpPr>
          <p:cNvPr id="55" name="Arc 54"/>
          <p:cNvSpPr/>
          <p:nvPr/>
        </p:nvSpPr>
        <p:spPr>
          <a:xfrm>
            <a:off x="6738081" y="2683977"/>
            <a:ext cx="1582615" cy="2880320"/>
          </a:xfrm>
          <a:prstGeom prst="arc">
            <a:avLst>
              <a:gd name="adj1" fmla="val 16101799"/>
              <a:gd name="adj2" fmla="val 5389425"/>
            </a:avLst>
          </a:prstGeom>
          <a:noFill/>
          <a:ln w="28575" cap="flat" cmpd="sng" algn="ctr">
            <a:solidFill>
              <a:srgbClr val="00468A"/>
            </a:solidFill>
            <a:prstDash val="solid"/>
            <a:headEnd type="arrow" w="med" len="med"/>
            <a:tailEnd type="none" w="med" len="med"/>
          </a:ln>
          <a:effectLst>
            <a:outerShdw blurRad="40000" dist="20000" dir="5400000" rotWithShape="0">
              <a:srgbClr val="000000">
                <a:alpha val="38000"/>
              </a:srgbClr>
            </a:outerShdw>
          </a:effectLst>
        </p:spPr>
        <p:txBody>
          <a:bodyPr rtlCol="0" anchor="ctr"/>
          <a:lstStyle/>
          <a:p>
            <a:pPr marL="0" marR="0" lvl="0" indent="0" algn="ctr" defTabSz="914400" eaLnBrk="0" fontAlgn="base" latinLnBrk="0" hangingPunct="0">
              <a:lnSpc>
                <a:spcPct val="100000"/>
              </a:lnSpc>
              <a:spcBef>
                <a:spcPct val="50000"/>
              </a:spcBef>
              <a:spcAft>
                <a:spcPct val="0"/>
              </a:spcAft>
              <a:buClrTx/>
              <a:buSzTx/>
              <a:buFontTx/>
              <a:buNone/>
              <a:tabLst/>
              <a:defRPr/>
            </a:pPr>
            <a:endParaRPr kumimoji="0" lang="en-US" sz="1600" b="0" i="0" u="none" strike="noStrike" kern="0" cap="none" spc="0" normalizeH="0" baseline="0" noProof="0" dirty="0">
              <a:ln>
                <a:noFill/>
              </a:ln>
              <a:solidFill>
                <a:srgbClr val="002143"/>
              </a:solidFill>
              <a:effectLst/>
              <a:uLnTx/>
              <a:uFillTx/>
              <a:latin typeface="Calibri"/>
              <a:ea typeface="+mn-ea"/>
              <a:cs typeface="+mn-cs"/>
            </a:endParaRPr>
          </a:p>
        </p:txBody>
      </p:sp>
      <p:sp>
        <p:nvSpPr>
          <p:cNvPr id="56" name="TextBox 55"/>
          <p:cNvSpPr txBox="1"/>
          <p:nvPr/>
        </p:nvSpPr>
        <p:spPr>
          <a:xfrm>
            <a:off x="357485" y="1251147"/>
            <a:ext cx="8440615" cy="360048"/>
          </a:xfrm>
          <a:prstGeom prst="rect">
            <a:avLst/>
          </a:prstGeom>
          <a:noFill/>
        </p:spPr>
        <p:txBody>
          <a:bodyPr wrap="square" lIns="0" tIns="0" rIns="0" bIns="0" rtlCol="0">
            <a:noAutofit/>
          </a:bodyPr>
          <a:lstStyle/>
          <a:p>
            <a:pPr algn="ctr" defTabSz="914400" eaLnBrk="0" fontAlgn="base" hangingPunct="0">
              <a:lnSpc>
                <a:spcPts val="2200"/>
              </a:lnSpc>
              <a:spcBef>
                <a:spcPts val="900"/>
              </a:spcBef>
              <a:spcAft>
                <a:spcPct val="0"/>
              </a:spcAft>
              <a:buClr>
                <a:srgbClr val="0176C3"/>
              </a:buClr>
              <a:buSzPct val="100000"/>
            </a:pPr>
            <a:r>
              <a:rPr lang="en-US" sz="2800" dirty="0">
                <a:solidFill>
                  <a:schemeClr val="tx1">
                    <a:lumMod val="50000"/>
                  </a:schemeClr>
                </a:solidFill>
                <a:ea typeface="ＭＳ Ｐゴシック" charset="0"/>
              </a:rPr>
              <a:t>Answer the </a:t>
            </a:r>
            <a:r>
              <a:rPr lang="en-US" sz="2800" b="1" i="1" dirty="0">
                <a:solidFill>
                  <a:schemeClr val="accent3"/>
                </a:solidFill>
                <a:ea typeface="ＭＳ Ｐゴシック" charset="0"/>
              </a:rPr>
              <a:t>four key questions </a:t>
            </a:r>
            <a:r>
              <a:rPr lang="en-US" sz="2800" dirty="0">
                <a:solidFill>
                  <a:schemeClr val="tx1">
                    <a:lumMod val="50000"/>
                  </a:schemeClr>
                </a:solidFill>
                <a:ea typeface="ＭＳ Ｐゴシック" charset="0"/>
              </a:rPr>
              <a:t>for your reader</a:t>
            </a:r>
          </a:p>
        </p:txBody>
      </p:sp>
    </p:spTree>
    <p:extLst>
      <p:ext uri="{BB962C8B-B14F-4D97-AF65-F5344CB8AC3E}">
        <p14:creationId xmlns:p14="http://schemas.microsoft.com/office/powerpoint/2010/main" val="2154327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fade">
                                      <p:cBhvr>
                                        <p:cTn id="7" dur="500"/>
                                        <p:tgtEl>
                                          <p:spTgt spid="5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8"/>
                                        </p:tgtEl>
                                        <p:attrNameLst>
                                          <p:attrName>style.visibility</p:attrName>
                                        </p:attrNameLst>
                                      </p:cBhvr>
                                      <p:to>
                                        <p:strVal val="visible"/>
                                      </p:to>
                                    </p:set>
                                    <p:animEffect transition="in" filter="fade">
                                      <p:cBhvr>
                                        <p:cTn id="10" dur="500"/>
                                        <p:tgtEl>
                                          <p:spTgt spid="4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1"/>
                                        </p:tgtEl>
                                        <p:attrNameLst>
                                          <p:attrName>style.visibility</p:attrName>
                                        </p:attrNameLst>
                                      </p:cBhvr>
                                      <p:to>
                                        <p:strVal val="visible"/>
                                      </p:to>
                                    </p:set>
                                    <p:animEffect transition="in" filter="fade">
                                      <p:cBhvr>
                                        <p:cTn id="15" dur="500"/>
                                        <p:tgtEl>
                                          <p:spTgt spid="5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2"/>
                                        </p:tgtEl>
                                        <p:attrNameLst>
                                          <p:attrName>style.visibility</p:attrName>
                                        </p:attrNameLst>
                                      </p:cBhvr>
                                      <p:to>
                                        <p:strVal val="visible"/>
                                      </p:to>
                                    </p:set>
                                    <p:animEffect transition="in" filter="fade">
                                      <p:cBhvr>
                                        <p:cTn id="20" dur="500"/>
                                        <p:tgtEl>
                                          <p:spTgt spid="52"/>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3"/>
                                        </p:tgtEl>
                                        <p:attrNameLst>
                                          <p:attrName>style.visibility</p:attrName>
                                        </p:attrNameLst>
                                      </p:cBhvr>
                                      <p:to>
                                        <p:strVal val="visible"/>
                                      </p:to>
                                    </p:set>
                                    <p:animEffect transition="in" filter="fade">
                                      <p:cBhvr>
                                        <p:cTn id="25" dur="500"/>
                                        <p:tgtEl>
                                          <p:spTgt spid="53"/>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9"/>
                                        </p:tgtEl>
                                        <p:attrNameLst>
                                          <p:attrName>style.visibility</p:attrName>
                                        </p:attrNameLst>
                                      </p:cBhvr>
                                      <p:to>
                                        <p:strVal val="visible"/>
                                      </p:to>
                                    </p:set>
                                    <p:animEffect transition="in" filter="fade">
                                      <p:cBhvr>
                                        <p:cTn id="28" dur="500"/>
                                        <p:tgtEl>
                                          <p:spTgt spid="49"/>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7"/>
                                        </p:tgtEl>
                                        <p:attrNameLst>
                                          <p:attrName>style.visibility</p:attrName>
                                        </p:attrNameLst>
                                      </p:cBhvr>
                                      <p:to>
                                        <p:strVal val="visible"/>
                                      </p:to>
                                    </p:set>
                                    <p:animEffect transition="in" filter="fade">
                                      <p:cBhvr>
                                        <p:cTn id="33" dur="500"/>
                                        <p:tgtEl>
                                          <p:spTgt spid="37"/>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47"/>
                                        </p:tgtEl>
                                        <p:attrNameLst>
                                          <p:attrName>style.visibility</p:attrName>
                                        </p:attrNameLst>
                                      </p:cBhvr>
                                      <p:to>
                                        <p:strVal val="visible"/>
                                      </p:to>
                                    </p:set>
                                    <p:animEffect transition="in" filter="wipe(down)">
                                      <p:cBhvr>
                                        <p:cTn id="38" dur="500"/>
                                        <p:tgtEl>
                                          <p:spTgt spid="47"/>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54"/>
                                        </p:tgtEl>
                                        <p:attrNameLst>
                                          <p:attrName>style.visibility</p:attrName>
                                        </p:attrNameLst>
                                      </p:cBhvr>
                                      <p:to>
                                        <p:strVal val="visible"/>
                                      </p:to>
                                    </p:set>
                                    <p:animEffect transition="in" filter="wipe(down)">
                                      <p:cBhvr>
                                        <p:cTn id="43" dur="500"/>
                                        <p:tgtEl>
                                          <p:spTgt spid="54"/>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grpId="0" nodeType="clickEffect">
                                  <p:stCondLst>
                                    <p:cond delay="0"/>
                                  </p:stCondLst>
                                  <p:childTnLst>
                                    <p:set>
                                      <p:cBhvr>
                                        <p:cTn id="47" dur="1" fill="hold">
                                          <p:stCondLst>
                                            <p:cond delay="0"/>
                                          </p:stCondLst>
                                        </p:cTn>
                                        <p:tgtEl>
                                          <p:spTgt spid="55"/>
                                        </p:tgtEl>
                                        <p:attrNameLst>
                                          <p:attrName>style.visibility</p:attrName>
                                        </p:attrNameLst>
                                      </p:cBhvr>
                                      <p:to>
                                        <p:strVal val="visible"/>
                                      </p:to>
                                    </p:set>
                                    <p:animEffect transition="in" filter="wipe(down)">
                                      <p:cBhvr>
                                        <p:cTn id="48"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47" grpId="0" animBg="1"/>
      <p:bldP spid="48" grpId="0" animBg="1"/>
      <p:bldP spid="49" grpId="0" animBg="1"/>
      <p:bldP spid="50" grpId="0"/>
      <p:bldP spid="51" grpId="0"/>
      <p:bldP spid="52" grpId="0"/>
      <p:bldP spid="53" grpId="0"/>
      <p:bldP spid="54" grpId="0" animBg="1"/>
      <p:bldP spid="5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2657</Words>
  <Application>Microsoft Office PowerPoint</Application>
  <PresentationFormat>On-screen Show (4:3)</PresentationFormat>
  <Paragraphs>254</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Logical Manuscript Structure</vt:lpstr>
      <vt:lpstr>Your readers have 4 key questions</vt:lpstr>
      <vt:lpstr>Introduction</vt:lpstr>
      <vt:lpstr>Methods</vt:lpstr>
      <vt:lpstr>Methods</vt:lpstr>
      <vt:lpstr>Guide your readers through your findings</vt:lpstr>
      <vt:lpstr>Guide your readers through your findings</vt:lpstr>
      <vt:lpstr>Discussion</vt:lpstr>
      <vt:lpstr>Logically linking your ideas</vt:lpstr>
      <vt:lpstr>Titles – Get your reader’s attention</vt:lpstr>
      <vt:lpstr>Abstracts – First impression of your paper</vt:lpstr>
      <vt:lpstr>Abstracts – Good first impression </vt:lpstr>
    </vt:vector>
  </TitlesOfParts>
  <Company>Springer-SBM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Kuttappan, Reghu, Springer IN</dc:creator>
  <cp:lastModifiedBy>Kuttappan, Reghu, Springer IN</cp:lastModifiedBy>
  <cp:revision>4</cp:revision>
  <dcterms:created xsi:type="dcterms:W3CDTF">2019-10-01T08:46:17Z</dcterms:created>
  <dcterms:modified xsi:type="dcterms:W3CDTF">2019-10-01T11:19:29Z</dcterms:modified>
</cp:coreProperties>
</file>